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</p:sldIdLst>
  <p:sldSz cx="12192000" cy="6858000"/>
  <p:notesSz cx="12192000" cy="6858000"/>
  <p:embeddedFontLst>
    <p:embeddedFont>
      <p:font typeface="Arial" panose="020B0604020202020204" pitchFamily="34" charset="0"/>
      <p:regular r:id="rId18"/>
      <p:bold r:id="rId19"/>
    </p:embeddedFont>
    <p:embeddedFont>
      <p:font typeface="Arial Black" panose="020B0A04020102020204" pitchFamily="34" charset="0"/>
      <p:regular r:id="rId20"/>
      <p:bold r:id="rId21"/>
    </p:embeddedFont>
    <p:embeddedFont>
      <p:font typeface="Bradley Hand ITC" panose="03070402050302030203" pitchFamily="66" charset="0"/>
      <p:regular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2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0"/>
            <a:ext cx="1121410" cy="5329555"/>
          </a:xfrm>
          <a:custGeom>
            <a:avLst/>
            <a:gdLst/>
            <a:ahLst/>
            <a:cxnLst/>
            <a:rect l="l" t="t" r="r" b="b"/>
            <a:pathLst>
              <a:path w="1121410" h="5329555">
                <a:moveTo>
                  <a:pt x="1121410" y="0"/>
                </a:moveTo>
                <a:lnTo>
                  <a:pt x="868044" y="0"/>
                </a:lnTo>
                <a:lnTo>
                  <a:pt x="0" y="5286375"/>
                </a:lnTo>
                <a:lnTo>
                  <a:pt x="247650" y="5329555"/>
                </a:lnTo>
                <a:lnTo>
                  <a:pt x="1121410" y="0"/>
                </a:lnTo>
                <a:close/>
              </a:path>
            </a:pathLst>
          </a:custGeom>
          <a:solidFill>
            <a:srgbClr val="2E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495" y="0"/>
            <a:ext cx="1116965" cy="5277485"/>
          </a:xfrm>
          <a:custGeom>
            <a:avLst/>
            <a:gdLst/>
            <a:ahLst/>
            <a:cxnLst/>
            <a:rect l="l" t="t" r="r" b="b"/>
            <a:pathLst>
              <a:path w="1116965" h="5277485">
                <a:moveTo>
                  <a:pt x="1116965" y="0"/>
                </a:moveTo>
                <a:lnTo>
                  <a:pt x="864235" y="0"/>
                </a:lnTo>
                <a:lnTo>
                  <a:pt x="0" y="5239385"/>
                </a:lnTo>
                <a:lnTo>
                  <a:pt x="248920" y="5277485"/>
                </a:lnTo>
                <a:lnTo>
                  <a:pt x="1116965" y="0"/>
                </a:lnTo>
                <a:close/>
              </a:path>
            </a:pathLst>
          </a:custGeom>
          <a:solidFill>
            <a:srgbClr val="57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495" y="5239384"/>
            <a:ext cx="1228090" cy="1618615"/>
          </a:xfrm>
          <a:custGeom>
            <a:avLst/>
            <a:gdLst/>
            <a:ahLst/>
            <a:cxnLst/>
            <a:rect l="l" t="t" r="r" b="b"/>
            <a:pathLst>
              <a:path w="1228090" h="1618615">
                <a:moveTo>
                  <a:pt x="0" y="0"/>
                </a:moveTo>
                <a:lnTo>
                  <a:pt x="1174115" y="1618614"/>
                </a:lnTo>
                <a:lnTo>
                  <a:pt x="1228090" y="1618614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0820"/>
            <a:ext cx="1494790" cy="1566545"/>
          </a:xfrm>
          <a:custGeom>
            <a:avLst/>
            <a:gdLst/>
            <a:ahLst/>
            <a:cxnLst/>
            <a:rect l="l" t="t" r="r" b="b"/>
            <a:pathLst>
              <a:path w="1494789" h="1566545">
                <a:moveTo>
                  <a:pt x="0" y="0"/>
                </a:moveTo>
                <a:lnTo>
                  <a:pt x="1442720" y="1566545"/>
                </a:lnTo>
                <a:lnTo>
                  <a:pt x="1494789" y="1566545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375"/>
            <a:ext cx="2130425" cy="1570990"/>
          </a:xfrm>
          <a:custGeom>
            <a:avLst/>
            <a:gdLst/>
            <a:ahLst/>
            <a:cxnLst/>
            <a:rect l="l" t="t" r="r" b="b"/>
            <a:pathLst>
              <a:path w="2130425" h="1570990">
                <a:moveTo>
                  <a:pt x="0" y="0"/>
                </a:moveTo>
                <a:lnTo>
                  <a:pt x="0" y="4444"/>
                </a:lnTo>
                <a:lnTo>
                  <a:pt x="1495425" y="1570990"/>
                </a:lnTo>
                <a:lnTo>
                  <a:pt x="2130425" y="1570990"/>
                </a:lnTo>
                <a:lnTo>
                  <a:pt x="247650" y="42544"/>
                </a:lnTo>
                <a:lnTo>
                  <a:pt x="0" y="0"/>
                </a:lnTo>
                <a:close/>
              </a:path>
            </a:pathLst>
          </a:custGeom>
          <a:solidFill>
            <a:srgbClr val="1285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495" y="5239384"/>
            <a:ext cx="1694180" cy="1618615"/>
          </a:xfrm>
          <a:custGeom>
            <a:avLst/>
            <a:gdLst/>
            <a:ahLst/>
            <a:cxnLst/>
            <a:rect l="l" t="t" r="r" b="b"/>
            <a:pathLst>
              <a:path w="1694180" h="1618615">
                <a:moveTo>
                  <a:pt x="0" y="0"/>
                </a:moveTo>
                <a:lnTo>
                  <a:pt x="1228090" y="1618614"/>
                </a:lnTo>
                <a:lnTo>
                  <a:pt x="1694180" y="1618614"/>
                </a:lnTo>
                <a:lnTo>
                  <a:pt x="291464" y="95249"/>
                </a:lnTo>
                <a:lnTo>
                  <a:pt x="243840" y="43179"/>
                </a:lnTo>
                <a:lnTo>
                  <a:pt x="248920" y="43179"/>
                </a:lnTo>
                <a:lnTo>
                  <a:pt x="248920" y="38099"/>
                </a:lnTo>
                <a:lnTo>
                  <a:pt x="24384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7690" y="477977"/>
            <a:ext cx="3920490" cy="63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4240" y="1710308"/>
            <a:ext cx="10383519" cy="430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urgaprasad@thesmartbridge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5465" y="0"/>
            <a:ext cx="5015865" cy="6858000"/>
            <a:chOff x="545465" y="0"/>
            <a:chExt cx="5015865" cy="6858000"/>
          </a:xfrm>
        </p:grpSpPr>
        <p:sp>
          <p:nvSpPr>
            <p:cNvPr id="4" name="object 4"/>
            <p:cNvSpPr/>
            <p:nvPr/>
          </p:nvSpPr>
          <p:spPr>
            <a:xfrm>
              <a:off x="984250" y="0"/>
              <a:ext cx="1062990" cy="2778125"/>
            </a:xfrm>
            <a:custGeom>
              <a:avLst/>
              <a:gdLst/>
              <a:ahLst/>
              <a:cxnLst/>
              <a:rect l="l" t="t" r="r" b="b"/>
              <a:pathLst>
                <a:path w="1062989" h="2778125">
                  <a:moveTo>
                    <a:pt x="1062989" y="0"/>
                  </a:moveTo>
                  <a:lnTo>
                    <a:pt x="681989" y="0"/>
                  </a:lnTo>
                  <a:lnTo>
                    <a:pt x="0" y="2687954"/>
                  </a:lnTo>
                  <a:lnTo>
                    <a:pt x="357505" y="2778125"/>
                  </a:lnTo>
                  <a:lnTo>
                    <a:pt x="1062989" y="0"/>
                  </a:lnTo>
                  <a:close/>
                </a:path>
              </a:pathLst>
            </a:custGeom>
            <a:solidFill>
              <a:srgbClr val="2E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5465" y="0"/>
              <a:ext cx="1035050" cy="2668270"/>
            </a:xfrm>
            <a:custGeom>
              <a:avLst/>
              <a:gdLst/>
              <a:ahLst/>
              <a:cxnLst/>
              <a:rect l="l" t="t" r="r" b="b"/>
              <a:pathLst>
                <a:path w="1035050" h="2668270">
                  <a:moveTo>
                    <a:pt x="1035050" y="0"/>
                  </a:moveTo>
                  <a:lnTo>
                    <a:pt x="652144" y="0"/>
                  </a:lnTo>
                  <a:lnTo>
                    <a:pt x="0" y="2578100"/>
                  </a:lnTo>
                  <a:lnTo>
                    <a:pt x="347979" y="2663825"/>
                  </a:lnTo>
                  <a:lnTo>
                    <a:pt x="357504" y="2668270"/>
                  </a:lnTo>
                  <a:lnTo>
                    <a:pt x="1035050" y="0"/>
                  </a:lnTo>
                  <a:close/>
                </a:path>
              </a:pathLst>
            </a:custGeom>
            <a:solidFill>
              <a:srgbClr val="57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5465" y="2583179"/>
              <a:ext cx="2694305" cy="4274820"/>
            </a:xfrm>
            <a:custGeom>
              <a:avLst/>
              <a:gdLst/>
              <a:ahLst/>
              <a:cxnLst/>
              <a:rect l="l" t="t" r="r" b="b"/>
              <a:pathLst>
                <a:path w="2694305" h="4274820">
                  <a:moveTo>
                    <a:pt x="0" y="0"/>
                  </a:moveTo>
                  <a:lnTo>
                    <a:pt x="2575560" y="4274820"/>
                  </a:lnTo>
                  <a:lnTo>
                    <a:pt x="2694304" y="4274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8695" y="2692400"/>
              <a:ext cx="3331210" cy="4164965"/>
            </a:xfrm>
            <a:custGeom>
              <a:avLst/>
              <a:gdLst/>
              <a:ahLst/>
              <a:cxnLst/>
              <a:rect l="l" t="t" r="r" b="b"/>
              <a:pathLst>
                <a:path w="3331210" h="4164965">
                  <a:moveTo>
                    <a:pt x="0" y="0"/>
                  </a:moveTo>
                  <a:lnTo>
                    <a:pt x="3207385" y="4164965"/>
                  </a:lnTo>
                  <a:lnTo>
                    <a:pt x="3331209" y="416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4250" y="2687954"/>
              <a:ext cx="4577080" cy="4169410"/>
            </a:xfrm>
            <a:custGeom>
              <a:avLst/>
              <a:gdLst/>
              <a:ahLst/>
              <a:cxnLst/>
              <a:rect l="l" t="t" r="r" b="b"/>
              <a:pathLst>
                <a:path w="4577080" h="4169409">
                  <a:moveTo>
                    <a:pt x="0" y="0"/>
                  </a:moveTo>
                  <a:lnTo>
                    <a:pt x="5080" y="4445"/>
                  </a:lnTo>
                  <a:lnTo>
                    <a:pt x="3336925" y="4169410"/>
                  </a:lnTo>
                  <a:lnTo>
                    <a:pt x="4577080" y="4169410"/>
                  </a:lnTo>
                  <a:lnTo>
                    <a:pt x="357505" y="90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5465" y="2578100"/>
              <a:ext cx="3584575" cy="4279265"/>
            </a:xfrm>
            <a:custGeom>
              <a:avLst/>
              <a:gdLst/>
              <a:ahLst/>
              <a:cxnLst/>
              <a:rect l="l" t="t" r="r" b="b"/>
              <a:pathLst>
                <a:path w="3584575" h="4279265">
                  <a:moveTo>
                    <a:pt x="0" y="0"/>
                  </a:moveTo>
                  <a:lnTo>
                    <a:pt x="0" y="4445"/>
                  </a:lnTo>
                  <a:lnTo>
                    <a:pt x="2694304" y="4279265"/>
                  </a:lnTo>
                  <a:lnTo>
                    <a:pt x="3584575" y="4279265"/>
                  </a:lnTo>
                  <a:lnTo>
                    <a:pt x="419100" y="175895"/>
                  </a:lnTo>
                  <a:lnTo>
                    <a:pt x="361950" y="95250"/>
                  </a:lnTo>
                  <a:lnTo>
                    <a:pt x="357504" y="90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83535" y="224993"/>
            <a:ext cx="83305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FF0000"/>
                </a:solidFill>
                <a:latin typeface="Cambria"/>
                <a:cs typeface="Cambria"/>
              </a:rPr>
              <a:t>Smart </a:t>
            </a:r>
            <a:r>
              <a:rPr spc="-5" dirty="0">
                <a:solidFill>
                  <a:srgbClr val="FF0000"/>
                </a:solidFill>
                <a:latin typeface="Cambria"/>
                <a:cs typeface="Cambria"/>
              </a:rPr>
              <a:t>Agriculture System Using</a:t>
            </a:r>
            <a:r>
              <a:rPr spc="-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-5" dirty="0">
                <a:solidFill>
                  <a:srgbClr val="FF0000"/>
                </a:solidFill>
                <a:latin typeface="Cambria"/>
                <a:cs typeface="Cambria"/>
              </a:rPr>
              <a:t>IoT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76265" y="883742"/>
            <a:ext cx="3742690" cy="780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" algn="ctr">
              <a:lnSpc>
                <a:spcPts val="3325"/>
              </a:lnSpc>
              <a:spcBef>
                <a:spcPts val="110"/>
              </a:spcBef>
            </a:pPr>
            <a:r>
              <a:rPr sz="2800" b="1" spc="-5" dirty="0">
                <a:latin typeface="Calibri"/>
                <a:cs typeface="Calibri"/>
              </a:rPr>
              <a:t>Project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Presentation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ts val="2605"/>
              </a:lnSpc>
            </a:pPr>
            <a:r>
              <a:rPr sz="2200" b="1" i="1" spc="-105" dirty="0">
                <a:latin typeface="Bradley Hand ITC"/>
                <a:cs typeface="Bradley Hand ITC"/>
              </a:rPr>
              <a:t>Submitted </a:t>
            </a:r>
            <a:r>
              <a:rPr sz="1800" b="1" i="1" spc="-190" dirty="0">
                <a:latin typeface="Bradley Hand ITC"/>
                <a:cs typeface="Bradley Hand ITC"/>
              </a:rPr>
              <a:t>A</a:t>
            </a:r>
            <a:r>
              <a:rPr sz="2200" b="1" i="1" spc="-190" dirty="0">
                <a:latin typeface="Bradley Hand ITC"/>
                <a:cs typeface="Bradley Hand ITC"/>
              </a:rPr>
              <a:t>s </a:t>
            </a:r>
            <a:r>
              <a:rPr sz="1800" b="1" i="1" spc="-305" dirty="0">
                <a:latin typeface="Bradley Hand ITC"/>
                <a:cs typeface="Bradley Hand ITC"/>
              </a:rPr>
              <a:t>A</a:t>
            </a:r>
            <a:r>
              <a:rPr lang="en-IN" sz="1800" b="1" i="1" spc="-305" dirty="0">
                <a:latin typeface="Bradley Hand ITC"/>
                <a:cs typeface="Bradley Hand ITC"/>
              </a:rPr>
              <a:t>  </a:t>
            </a:r>
            <a:r>
              <a:rPr sz="1800" b="1" i="1" spc="-305" dirty="0">
                <a:latin typeface="Bradley Hand ITC"/>
                <a:cs typeface="Bradley Hand ITC"/>
              </a:rPr>
              <a:t> </a:t>
            </a:r>
            <a:r>
              <a:rPr sz="2200" b="1" i="1" spc="-120" dirty="0">
                <a:latin typeface="Bradley Hand ITC"/>
                <a:cs typeface="Bradley Hand ITC"/>
              </a:rPr>
              <a:t>tr</a:t>
            </a:r>
            <a:r>
              <a:rPr sz="1800" b="1" i="1" spc="-120" dirty="0">
                <a:latin typeface="Bradley Hand ITC"/>
                <a:cs typeface="Bradley Hand ITC"/>
              </a:rPr>
              <a:t>A</a:t>
            </a:r>
            <a:r>
              <a:rPr sz="2200" b="1" i="1" spc="-120" dirty="0">
                <a:latin typeface="Bradley Hand ITC"/>
                <a:cs typeface="Bradley Hand ITC"/>
              </a:rPr>
              <a:t>ining </a:t>
            </a:r>
            <a:r>
              <a:rPr sz="2200" b="1" i="1" spc="-75" dirty="0">
                <a:latin typeface="Bradley Hand ITC"/>
                <a:cs typeface="Bradley Hand ITC"/>
              </a:rPr>
              <a:t>project</a:t>
            </a:r>
            <a:r>
              <a:rPr sz="2200" b="1" i="1" spc="130" dirty="0">
                <a:latin typeface="Bradley Hand ITC"/>
                <a:cs typeface="Bradley Hand ITC"/>
              </a:rPr>
              <a:t> </a:t>
            </a:r>
            <a:r>
              <a:rPr sz="2200" b="1" i="1" spc="-75" dirty="0">
                <a:latin typeface="Bradley Hand ITC"/>
                <a:cs typeface="Bradley Hand ITC"/>
              </a:rPr>
              <a:t>for</a:t>
            </a:r>
            <a:endParaRPr sz="2200" dirty="0">
              <a:latin typeface="Bradley Hand ITC"/>
              <a:cs typeface="Bradley Hand IT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3114" y="2736393"/>
            <a:ext cx="3831590" cy="33445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89610" marR="625475" indent="-635" algn="ctr">
              <a:lnSpc>
                <a:spcPct val="102400"/>
              </a:lnSpc>
              <a:spcBef>
                <a:spcPts val="235"/>
              </a:spcBef>
            </a:pPr>
            <a:r>
              <a:rPr sz="2000" b="1" spc="5" dirty="0">
                <a:latin typeface="Arial"/>
                <a:cs typeface="Arial"/>
              </a:rPr>
              <a:t>The </a:t>
            </a:r>
            <a:r>
              <a:rPr sz="2000" b="1" spc="-10" dirty="0">
                <a:latin typeface="Arial"/>
                <a:cs typeface="Arial"/>
              </a:rPr>
              <a:t>Smart </a:t>
            </a:r>
            <a:r>
              <a:rPr sz="2000" b="1" spc="-5" dirty="0">
                <a:latin typeface="Arial"/>
                <a:cs typeface="Arial"/>
              </a:rPr>
              <a:t>Bridge  </a:t>
            </a:r>
            <a:r>
              <a:rPr sz="2000" b="1" spc="5" dirty="0">
                <a:latin typeface="Arial"/>
                <a:cs typeface="Arial"/>
              </a:rPr>
              <a:t>May </a:t>
            </a:r>
            <a:r>
              <a:rPr sz="2000" b="1" spc="-5" dirty="0">
                <a:latin typeface="Arial"/>
                <a:cs typeface="Arial"/>
              </a:rPr>
              <a:t>2020- June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2020  </a:t>
            </a:r>
            <a:r>
              <a:rPr sz="2200" b="1" i="1" spc="-70" dirty="0">
                <a:latin typeface="Bradley Hand ITC"/>
                <a:cs typeface="Bradley Hand ITC"/>
              </a:rPr>
              <a:t>By</a:t>
            </a:r>
            <a:endParaRPr sz="2200">
              <a:latin typeface="Bradley Hand ITC"/>
              <a:cs typeface="Bradley Hand ITC"/>
            </a:endParaRPr>
          </a:p>
          <a:p>
            <a:pPr marL="64135" algn="ctr">
              <a:lnSpc>
                <a:spcPct val="100000"/>
              </a:lnSpc>
              <a:spcBef>
                <a:spcPts val="290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Gaurav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Baghel</a:t>
            </a:r>
            <a:endParaRPr sz="2800">
              <a:latin typeface="Calibri"/>
              <a:cs typeface="Calibri"/>
            </a:endParaRPr>
          </a:p>
          <a:p>
            <a:pPr marL="62230" algn="ctr">
              <a:lnSpc>
                <a:spcPct val="100000"/>
              </a:lnSpc>
              <a:spcBef>
                <a:spcPts val="2355"/>
              </a:spcBef>
            </a:pPr>
            <a:r>
              <a:rPr sz="2200" b="1" i="1" spc="-100" dirty="0">
                <a:latin typeface="Bradley Hand ITC"/>
                <a:cs typeface="Bradley Hand ITC"/>
              </a:rPr>
              <a:t>Under </a:t>
            </a:r>
            <a:r>
              <a:rPr sz="2200" b="1" i="1" spc="-80" dirty="0">
                <a:latin typeface="Bradley Hand ITC"/>
                <a:cs typeface="Bradley Hand ITC"/>
              </a:rPr>
              <a:t>the </a:t>
            </a:r>
            <a:r>
              <a:rPr sz="2200" b="1" i="1" spc="-105" dirty="0">
                <a:latin typeface="Bradley Hand ITC"/>
                <a:cs typeface="Bradley Hand ITC"/>
              </a:rPr>
              <a:t>Gui</a:t>
            </a:r>
            <a:r>
              <a:rPr sz="1800" b="1" i="1" spc="-105" dirty="0">
                <a:latin typeface="Bradley Hand ITC"/>
                <a:cs typeface="Bradley Hand ITC"/>
              </a:rPr>
              <a:t>DAN</a:t>
            </a:r>
            <a:r>
              <a:rPr sz="2200" b="1" i="1" spc="-105" dirty="0">
                <a:latin typeface="Bradley Hand ITC"/>
                <a:cs typeface="Bradley Hand ITC"/>
              </a:rPr>
              <a:t>ce</a:t>
            </a:r>
            <a:r>
              <a:rPr sz="2200" b="1" i="1" spc="-100" dirty="0">
                <a:latin typeface="Bradley Hand ITC"/>
                <a:cs typeface="Bradley Hand ITC"/>
              </a:rPr>
              <a:t> </a:t>
            </a:r>
            <a:r>
              <a:rPr sz="2200" b="1" i="1" spc="-85" dirty="0">
                <a:latin typeface="Bradley Hand ITC"/>
                <a:cs typeface="Bradley Hand ITC"/>
              </a:rPr>
              <a:t>of</a:t>
            </a:r>
            <a:endParaRPr sz="2200">
              <a:latin typeface="Bradley Hand ITC"/>
              <a:cs typeface="Bradley Hand IT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Bradley Hand ITC"/>
              <a:cs typeface="Bradley Hand ITC"/>
            </a:endParaRPr>
          </a:p>
          <a:p>
            <a:pPr marL="12700" marR="5080" indent="62865" algn="ctr">
              <a:lnSpc>
                <a:spcPct val="115599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Mr. </a:t>
            </a:r>
            <a:r>
              <a:rPr sz="1800" b="1" spc="-5" dirty="0">
                <a:latin typeface="Arial"/>
                <a:cs typeface="Arial"/>
              </a:rPr>
              <a:t>Durga Prasad Bethi  </a:t>
            </a:r>
            <a:r>
              <a:rPr sz="1800" b="1" spc="-5" dirty="0">
                <a:solidFill>
                  <a:srgbClr val="535353"/>
                </a:solidFill>
                <a:latin typeface="Arial"/>
                <a:cs typeface="Arial"/>
                <a:hlinkClick r:id="rId3"/>
              </a:rPr>
              <a:t>durgaprasad@thesmartbridge.com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1D6D7-B1D0-4816-86F1-898AC05B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15" y="1649184"/>
            <a:ext cx="1062990" cy="1062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926414"/>
            <a:ext cx="56686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128135" algn="l"/>
              </a:tabLst>
            </a:pPr>
            <a:r>
              <a:rPr spc="-15" dirty="0"/>
              <a:t>6.	</a:t>
            </a:r>
            <a:r>
              <a:rPr spc="-20" dirty="0"/>
              <a:t>R</a:t>
            </a:r>
            <a:r>
              <a:rPr spc="-10" dirty="0"/>
              <a:t>e</a:t>
            </a:r>
            <a:r>
              <a:rPr spc="-20" dirty="0"/>
              <a:t>su</a:t>
            </a:r>
            <a:r>
              <a:rPr spc="-30" dirty="0"/>
              <a:t>l</a:t>
            </a:r>
            <a:r>
              <a:rPr spc="-35" dirty="0"/>
              <a:t>t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3369" y="2167509"/>
            <a:ext cx="6596380" cy="343471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9085" marR="5080" indent="-287020">
              <a:lnSpc>
                <a:spcPct val="79200"/>
              </a:lnSpc>
              <a:spcBef>
                <a:spcPts val="550"/>
              </a:spcBef>
              <a:buClr>
                <a:srgbClr val="1285C3"/>
              </a:buClr>
              <a:buSzPct val="14444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orbel"/>
                <a:cs typeface="Corbel"/>
              </a:rPr>
              <a:t>IoT </a:t>
            </a:r>
            <a:r>
              <a:rPr sz="1800" spc="-5" dirty="0">
                <a:latin typeface="Corbel"/>
                <a:cs typeface="Corbel"/>
              </a:rPr>
              <a:t>based Smart Farming </a:t>
            </a:r>
            <a:r>
              <a:rPr sz="1800" dirty="0">
                <a:latin typeface="Corbel"/>
                <a:cs typeface="Corbel"/>
              </a:rPr>
              <a:t>improves </a:t>
            </a:r>
            <a:r>
              <a:rPr sz="1800" spc="-5" dirty="0">
                <a:latin typeface="Corbel"/>
                <a:cs typeface="Corbel"/>
              </a:rPr>
              <a:t>the entire Agriculture system  </a:t>
            </a:r>
            <a:r>
              <a:rPr sz="1800" dirty="0">
                <a:latin typeface="Corbel"/>
                <a:cs typeface="Corbel"/>
              </a:rPr>
              <a:t>by </a:t>
            </a:r>
            <a:r>
              <a:rPr sz="1800" spc="-5" dirty="0">
                <a:latin typeface="Corbel"/>
                <a:cs typeface="Corbel"/>
              </a:rPr>
              <a:t>monitoring the </a:t>
            </a:r>
            <a:r>
              <a:rPr sz="1800" spc="-10" dirty="0">
                <a:latin typeface="Corbel"/>
                <a:cs typeface="Corbel"/>
              </a:rPr>
              <a:t>field </a:t>
            </a:r>
            <a:r>
              <a:rPr sz="1800" spc="-5" dirty="0">
                <a:latin typeface="Corbel"/>
                <a:cs typeface="Corbel"/>
              </a:rPr>
              <a:t>in real-time. With the help of sensors </a:t>
            </a:r>
            <a:r>
              <a:rPr sz="1800" dirty="0">
                <a:latin typeface="Corbel"/>
                <a:cs typeface="Corbel"/>
              </a:rPr>
              <a:t>and  </a:t>
            </a:r>
            <a:r>
              <a:rPr sz="1800" spc="-5" dirty="0">
                <a:latin typeface="Corbel"/>
                <a:cs typeface="Corbel"/>
              </a:rPr>
              <a:t>interconnectivity, the Internet of </a:t>
            </a:r>
            <a:r>
              <a:rPr sz="1800" dirty="0">
                <a:latin typeface="Corbel"/>
                <a:cs typeface="Corbel"/>
              </a:rPr>
              <a:t>Things </a:t>
            </a:r>
            <a:r>
              <a:rPr sz="1800" spc="-10" dirty="0">
                <a:latin typeface="Corbel"/>
                <a:cs typeface="Corbel"/>
              </a:rPr>
              <a:t>in </a:t>
            </a:r>
            <a:r>
              <a:rPr sz="1800" spc="-5" dirty="0">
                <a:latin typeface="Corbel"/>
                <a:cs typeface="Corbel"/>
              </a:rPr>
              <a:t>Agriculture </a:t>
            </a:r>
            <a:r>
              <a:rPr sz="1800" dirty="0">
                <a:latin typeface="Corbel"/>
                <a:cs typeface="Corbel"/>
              </a:rPr>
              <a:t>has not </a:t>
            </a:r>
            <a:r>
              <a:rPr sz="1800" spc="-10" dirty="0">
                <a:latin typeface="Corbel"/>
                <a:cs typeface="Corbel"/>
              </a:rPr>
              <a:t>only  </a:t>
            </a:r>
            <a:r>
              <a:rPr sz="1800" spc="-5" dirty="0">
                <a:latin typeface="Corbel"/>
                <a:cs typeface="Corbel"/>
              </a:rPr>
              <a:t>saved the time of the </a:t>
            </a:r>
            <a:r>
              <a:rPr sz="1800" dirty="0">
                <a:latin typeface="Corbel"/>
                <a:cs typeface="Corbel"/>
              </a:rPr>
              <a:t>farmers </a:t>
            </a:r>
            <a:r>
              <a:rPr sz="1800" spc="5" dirty="0">
                <a:latin typeface="Corbel"/>
                <a:cs typeface="Corbel"/>
              </a:rPr>
              <a:t>but </a:t>
            </a:r>
            <a:r>
              <a:rPr sz="1800" dirty="0">
                <a:latin typeface="Corbel"/>
                <a:cs typeface="Corbel"/>
              </a:rPr>
              <a:t>has </a:t>
            </a:r>
            <a:r>
              <a:rPr sz="1800" spc="-5" dirty="0">
                <a:latin typeface="Corbel"/>
                <a:cs typeface="Corbel"/>
              </a:rPr>
              <a:t>also reduced the extravagant  </a:t>
            </a:r>
            <a:r>
              <a:rPr sz="1800" dirty="0">
                <a:latin typeface="Corbel"/>
                <a:cs typeface="Corbel"/>
              </a:rPr>
              <a:t>use </a:t>
            </a:r>
            <a:r>
              <a:rPr sz="1800" spc="-5" dirty="0">
                <a:latin typeface="Corbel"/>
                <a:cs typeface="Corbel"/>
              </a:rPr>
              <a:t>of resources such </a:t>
            </a:r>
            <a:r>
              <a:rPr sz="1800" dirty="0">
                <a:latin typeface="Corbel"/>
                <a:cs typeface="Corbel"/>
              </a:rPr>
              <a:t>as </a:t>
            </a:r>
            <a:r>
              <a:rPr sz="1800" spc="-5" dirty="0">
                <a:latin typeface="Corbel"/>
                <a:cs typeface="Corbel"/>
              </a:rPr>
              <a:t>Water </a:t>
            </a:r>
            <a:r>
              <a:rPr sz="1800" spc="10" dirty="0">
                <a:latin typeface="Corbel"/>
                <a:cs typeface="Corbel"/>
              </a:rPr>
              <a:t>and</a:t>
            </a:r>
            <a:r>
              <a:rPr sz="1800" spc="-100" dirty="0">
                <a:latin typeface="Corbel"/>
                <a:cs typeface="Corbel"/>
              </a:rPr>
              <a:t> </a:t>
            </a:r>
            <a:r>
              <a:rPr sz="1800" spc="-10" dirty="0">
                <a:latin typeface="Corbel"/>
                <a:cs typeface="Corbel"/>
              </a:rPr>
              <a:t>Electricity.</a:t>
            </a:r>
            <a:endParaRPr sz="1800">
              <a:latin typeface="Corbel"/>
              <a:cs typeface="Corbel"/>
            </a:endParaRPr>
          </a:p>
          <a:p>
            <a:pPr marL="299085" marR="6350" indent="-287020">
              <a:lnSpc>
                <a:spcPct val="79300"/>
              </a:lnSpc>
              <a:spcBef>
                <a:spcPts val="1215"/>
              </a:spcBef>
              <a:buClr>
                <a:srgbClr val="1285C3"/>
              </a:buClr>
              <a:buSzPct val="14444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orbel"/>
                <a:cs typeface="Corbel"/>
              </a:rPr>
              <a:t>An </a:t>
            </a:r>
            <a:r>
              <a:rPr sz="1800" spc="-5" dirty="0">
                <a:latin typeface="Corbel"/>
                <a:cs typeface="Corbel"/>
              </a:rPr>
              <a:t>mobile application that </a:t>
            </a:r>
            <a:r>
              <a:rPr sz="1800" dirty="0">
                <a:latin typeface="Corbel"/>
                <a:cs typeface="Corbel"/>
              </a:rPr>
              <a:t>can </a:t>
            </a:r>
            <a:r>
              <a:rPr sz="1800" spc="-10" dirty="0">
                <a:latin typeface="Corbel"/>
                <a:cs typeface="Corbel"/>
              </a:rPr>
              <a:t>monitor </a:t>
            </a:r>
            <a:r>
              <a:rPr sz="1800" spc="-5" dirty="0">
                <a:latin typeface="Corbel"/>
                <a:cs typeface="Corbel"/>
              </a:rPr>
              <a:t>the temperature </a:t>
            </a:r>
            <a:r>
              <a:rPr sz="1800" dirty="0">
                <a:latin typeface="Corbel"/>
                <a:cs typeface="Corbel"/>
              </a:rPr>
              <a:t>, humidity  and </a:t>
            </a:r>
            <a:r>
              <a:rPr sz="1800" spc="-10" dirty="0">
                <a:latin typeface="Corbel"/>
                <a:cs typeface="Corbel"/>
              </a:rPr>
              <a:t>soil </a:t>
            </a:r>
            <a:r>
              <a:rPr sz="1800" spc="-5" dirty="0">
                <a:latin typeface="Corbel"/>
                <a:cs typeface="Corbel"/>
              </a:rPr>
              <a:t>moisture parameters </a:t>
            </a:r>
            <a:r>
              <a:rPr sz="1800" dirty="0">
                <a:latin typeface="Corbel"/>
                <a:cs typeface="Corbel"/>
              </a:rPr>
              <a:t>along </a:t>
            </a:r>
            <a:r>
              <a:rPr sz="1800" spc="-10" dirty="0">
                <a:latin typeface="Corbel"/>
                <a:cs typeface="Corbel"/>
              </a:rPr>
              <a:t>with weather </a:t>
            </a:r>
            <a:r>
              <a:rPr sz="1800" spc="-5" dirty="0">
                <a:latin typeface="Corbel"/>
                <a:cs typeface="Corbel"/>
              </a:rPr>
              <a:t>forecasting  </a:t>
            </a:r>
            <a:r>
              <a:rPr sz="1800" spc="-10" dirty="0">
                <a:latin typeface="Corbel"/>
                <a:cs typeface="Corbel"/>
              </a:rPr>
              <a:t>details. </a:t>
            </a:r>
            <a:r>
              <a:rPr sz="1800" dirty="0">
                <a:latin typeface="Corbel"/>
                <a:cs typeface="Corbel"/>
              </a:rPr>
              <a:t>Also, </a:t>
            </a:r>
            <a:r>
              <a:rPr sz="1800" spc="-5" dirty="0">
                <a:latin typeface="Corbel"/>
                <a:cs typeface="Corbel"/>
              </a:rPr>
              <a:t>based on </a:t>
            </a:r>
            <a:r>
              <a:rPr sz="1800" spc="-10" dirty="0">
                <a:latin typeface="Corbel"/>
                <a:cs typeface="Corbel"/>
              </a:rPr>
              <a:t>these </a:t>
            </a:r>
            <a:r>
              <a:rPr sz="1800" spc="-5" dirty="0">
                <a:latin typeface="Corbel"/>
                <a:cs typeface="Corbel"/>
              </a:rPr>
              <a:t>parameters </a:t>
            </a:r>
            <a:r>
              <a:rPr sz="1800" dirty="0">
                <a:latin typeface="Corbel"/>
                <a:cs typeface="Corbel"/>
              </a:rPr>
              <a:t>user </a:t>
            </a:r>
            <a:r>
              <a:rPr sz="1800" spc="-5" dirty="0">
                <a:latin typeface="Corbel"/>
                <a:cs typeface="Corbel"/>
              </a:rPr>
              <a:t>can water </a:t>
            </a:r>
            <a:r>
              <a:rPr sz="1800" spc="-10" dirty="0">
                <a:latin typeface="Corbel"/>
                <a:cs typeface="Corbel"/>
              </a:rPr>
              <a:t>his </a:t>
            </a:r>
            <a:r>
              <a:rPr sz="1800" spc="-5" dirty="0">
                <a:latin typeface="Corbel"/>
                <a:cs typeface="Corbel"/>
              </a:rPr>
              <a:t>crops  </a:t>
            </a:r>
            <a:r>
              <a:rPr sz="1800" dirty="0">
                <a:latin typeface="Corbel"/>
                <a:cs typeface="Corbel"/>
              </a:rPr>
              <a:t>by </a:t>
            </a:r>
            <a:r>
              <a:rPr sz="1800" spc="-5" dirty="0">
                <a:latin typeface="Corbel"/>
                <a:cs typeface="Corbel"/>
              </a:rPr>
              <a:t>controlling the</a:t>
            </a:r>
            <a:r>
              <a:rPr sz="1800" spc="-25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motors.</a:t>
            </a:r>
            <a:endParaRPr sz="1800">
              <a:latin typeface="Corbel"/>
              <a:cs typeface="Corbel"/>
            </a:endParaRPr>
          </a:p>
          <a:p>
            <a:pPr marL="299085" marR="221615" indent="-287020">
              <a:lnSpc>
                <a:spcPct val="79500"/>
              </a:lnSpc>
              <a:spcBef>
                <a:spcPts val="1185"/>
              </a:spcBef>
              <a:buClr>
                <a:srgbClr val="1285C3"/>
              </a:buClr>
              <a:buSzPct val="14444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orbel"/>
                <a:cs typeface="Corbel"/>
              </a:rPr>
              <a:t>IoT </a:t>
            </a:r>
            <a:r>
              <a:rPr sz="1800" spc="-5" dirty="0">
                <a:latin typeface="Corbel"/>
                <a:cs typeface="Corbel"/>
              </a:rPr>
              <a:t>enabled agriculture </a:t>
            </a:r>
            <a:r>
              <a:rPr sz="1800" dirty="0">
                <a:latin typeface="Corbel"/>
                <a:cs typeface="Corbel"/>
              </a:rPr>
              <a:t>has helped </a:t>
            </a:r>
            <a:r>
              <a:rPr sz="1800" spc="-5" dirty="0">
                <a:latin typeface="Corbel"/>
                <a:cs typeface="Corbel"/>
              </a:rPr>
              <a:t>implement modern  technological solutions to </a:t>
            </a:r>
            <a:r>
              <a:rPr sz="1800" dirty="0">
                <a:latin typeface="Corbel"/>
                <a:cs typeface="Corbel"/>
              </a:rPr>
              <a:t>time </a:t>
            </a:r>
            <a:r>
              <a:rPr sz="1800" spc="-5" dirty="0">
                <a:latin typeface="Corbel"/>
                <a:cs typeface="Corbel"/>
              </a:rPr>
              <a:t>tested </a:t>
            </a:r>
            <a:r>
              <a:rPr sz="1800" dirty="0">
                <a:latin typeface="Corbel"/>
                <a:cs typeface="Corbel"/>
              </a:rPr>
              <a:t>knowledge. </a:t>
            </a:r>
            <a:r>
              <a:rPr sz="1800" spc="5" dirty="0">
                <a:latin typeface="Corbel"/>
                <a:cs typeface="Corbel"/>
              </a:rPr>
              <a:t>Withseamless  </a:t>
            </a:r>
            <a:r>
              <a:rPr sz="1800" spc="-5" dirty="0">
                <a:latin typeface="Corbel"/>
                <a:cs typeface="Corbel"/>
              </a:rPr>
              <a:t>end to end intelligent operations </a:t>
            </a:r>
            <a:r>
              <a:rPr sz="1800" dirty="0">
                <a:latin typeface="Corbel"/>
                <a:cs typeface="Corbel"/>
              </a:rPr>
              <a:t>and </a:t>
            </a:r>
            <a:r>
              <a:rPr sz="1800" spc="-5" dirty="0">
                <a:latin typeface="Corbel"/>
                <a:cs typeface="Corbel"/>
              </a:rPr>
              <a:t>improved business </a:t>
            </a:r>
            <a:r>
              <a:rPr sz="1800" dirty="0">
                <a:latin typeface="Corbel"/>
                <a:cs typeface="Corbel"/>
              </a:rPr>
              <a:t>process  </a:t>
            </a:r>
            <a:r>
              <a:rPr sz="1800" spc="-5" dirty="0">
                <a:latin typeface="Corbel"/>
                <a:cs typeface="Corbel"/>
              </a:rPr>
              <a:t>execution, </a:t>
            </a:r>
            <a:r>
              <a:rPr sz="1800" dirty="0">
                <a:latin typeface="Corbel"/>
                <a:cs typeface="Corbel"/>
              </a:rPr>
              <a:t>produce gets </a:t>
            </a:r>
            <a:r>
              <a:rPr sz="1800" spc="-5" dirty="0">
                <a:latin typeface="Corbel"/>
                <a:cs typeface="Corbel"/>
              </a:rPr>
              <a:t>processed faster </a:t>
            </a:r>
            <a:r>
              <a:rPr sz="1800" dirty="0">
                <a:latin typeface="Corbel"/>
                <a:cs typeface="Corbel"/>
              </a:rPr>
              <a:t>and </a:t>
            </a:r>
            <a:r>
              <a:rPr sz="1800" spc="-5" dirty="0">
                <a:latin typeface="Corbel"/>
                <a:cs typeface="Corbel"/>
              </a:rPr>
              <a:t>reaches  supermarkets in fastest </a:t>
            </a:r>
            <a:r>
              <a:rPr sz="1800" dirty="0">
                <a:latin typeface="Corbel"/>
                <a:cs typeface="Corbel"/>
              </a:rPr>
              <a:t>time</a:t>
            </a:r>
            <a:r>
              <a:rPr sz="1800" spc="-20" dirty="0">
                <a:latin typeface="Corbel"/>
                <a:cs typeface="Corbel"/>
              </a:rPr>
              <a:t> </a:t>
            </a:r>
            <a:r>
              <a:rPr sz="1800" spc="-5" dirty="0">
                <a:latin typeface="Corbel"/>
                <a:cs typeface="Corbel"/>
              </a:rPr>
              <a:t>possible.</a:t>
            </a:r>
            <a:endParaRPr sz="1800">
              <a:latin typeface="Corbel"/>
              <a:cs typeface="Corbe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80450" y="3983354"/>
            <a:ext cx="2794000" cy="1523365"/>
            <a:chOff x="8680450" y="3983354"/>
            <a:chExt cx="2794000" cy="1523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7280" y="4019549"/>
              <a:ext cx="2719070" cy="1447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0450" y="3983354"/>
              <a:ext cx="2794000" cy="152336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8680450" y="2204720"/>
            <a:ext cx="2794000" cy="1469390"/>
            <a:chOff x="8680450" y="2204720"/>
            <a:chExt cx="2794000" cy="14693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80" y="2241550"/>
              <a:ext cx="2719070" cy="1394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450" y="2204720"/>
              <a:ext cx="2794000" cy="1469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4919" y="392633"/>
            <a:ext cx="59988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16275" algn="l"/>
              </a:tabLst>
            </a:pPr>
            <a:r>
              <a:rPr spc="-25" dirty="0"/>
              <a:t>7.	</a:t>
            </a:r>
            <a:r>
              <a:rPr spc="-5" dirty="0"/>
              <a:t>Advantages: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3369" y="1637157"/>
            <a:ext cx="9505950" cy="405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rbel"/>
                <a:cs typeface="Corbel"/>
              </a:rPr>
              <a:t>Following </a:t>
            </a:r>
            <a:r>
              <a:rPr sz="2400" spc="5" dirty="0">
                <a:latin typeface="Corbel"/>
                <a:cs typeface="Corbel"/>
              </a:rPr>
              <a:t>are </a:t>
            </a: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benefits </a:t>
            </a:r>
            <a:r>
              <a:rPr sz="2400" spc="-10" dirty="0">
                <a:latin typeface="Corbel"/>
                <a:cs typeface="Corbel"/>
              </a:rPr>
              <a:t>or </a:t>
            </a:r>
            <a:r>
              <a:rPr sz="2400" b="1" spc="-5" dirty="0">
                <a:latin typeface="Corbel"/>
                <a:cs typeface="Corbel"/>
              </a:rPr>
              <a:t>advantages of Smart</a:t>
            </a:r>
            <a:r>
              <a:rPr sz="2400" b="1" spc="40" dirty="0">
                <a:latin typeface="Corbel"/>
                <a:cs typeface="Corbel"/>
              </a:rPr>
              <a:t> </a:t>
            </a:r>
            <a:r>
              <a:rPr sz="2400" b="1" dirty="0">
                <a:latin typeface="Corbel"/>
                <a:cs typeface="Corbel"/>
              </a:rPr>
              <a:t>Agriculture</a:t>
            </a:r>
            <a:r>
              <a:rPr sz="2400" dirty="0">
                <a:latin typeface="Corbel"/>
                <a:cs typeface="Corbel"/>
              </a:rPr>
              <a:t>:</a:t>
            </a:r>
            <a:endParaRPr sz="2400">
              <a:latin typeface="Corbel"/>
              <a:cs typeface="Corbel"/>
            </a:endParaRPr>
          </a:p>
          <a:p>
            <a:pPr marL="299085" marR="473709" indent="-287020">
              <a:lnSpc>
                <a:spcPts val="2790"/>
              </a:lnSpc>
              <a:spcBef>
                <a:spcPts val="136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It </a:t>
            </a:r>
            <a:r>
              <a:rPr sz="2400" spc="-5" dirty="0">
                <a:latin typeface="Corbel"/>
                <a:cs typeface="Corbel"/>
              </a:rPr>
              <a:t>allows </a:t>
            </a:r>
            <a:r>
              <a:rPr sz="2400" dirty="0">
                <a:latin typeface="Corbel"/>
                <a:cs typeface="Corbel"/>
              </a:rPr>
              <a:t>farmers to </a:t>
            </a:r>
            <a:r>
              <a:rPr sz="2400" spc="-5" dirty="0">
                <a:latin typeface="Corbel"/>
                <a:cs typeface="Corbel"/>
              </a:rPr>
              <a:t>maximize </a:t>
            </a:r>
            <a:r>
              <a:rPr sz="2400" dirty="0">
                <a:latin typeface="Corbel"/>
                <a:cs typeface="Corbel"/>
              </a:rPr>
              <a:t>yields </a:t>
            </a:r>
            <a:r>
              <a:rPr sz="2400" spc="-5" dirty="0">
                <a:latin typeface="Corbel"/>
                <a:cs typeface="Corbel"/>
              </a:rPr>
              <a:t>using </a:t>
            </a:r>
            <a:r>
              <a:rPr sz="2400" dirty="0">
                <a:latin typeface="Corbel"/>
                <a:cs typeface="Corbel"/>
              </a:rPr>
              <a:t>minimum </a:t>
            </a:r>
            <a:r>
              <a:rPr sz="2400" spc="-5" dirty="0">
                <a:latin typeface="Corbel"/>
                <a:cs typeface="Corbel"/>
              </a:rPr>
              <a:t>resources such </a:t>
            </a:r>
            <a:r>
              <a:rPr sz="2400" dirty="0">
                <a:latin typeface="Corbel"/>
                <a:cs typeface="Corbel"/>
              </a:rPr>
              <a:t>as  </a:t>
            </a:r>
            <a:r>
              <a:rPr sz="2400" spc="-20" dirty="0">
                <a:latin typeface="Corbel"/>
                <a:cs typeface="Corbel"/>
              </a:rPr>
              <a:t>water, </a:t>
            </a:r>
            <a:r>
              <a:rPr sz="2400" spc="-5" dirty="0">
                <a:latin typeface="Corbel"/>
                <a:cs typeface="Corbel"/>
              </a:rPr>
              <a:t>fertilizers, seeds</a:t>
            </a:r>
            <a:r>
              <a:rPr sz="2400" spc="25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etc.</a:t>
            </a:r>
            <a:endParaRPr sz="24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114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Corbel"/>
                <a:cs typeface="Corbel"/>
              </a:rPr>
              <a:t>Solar </a:t>
            </a:r>
            <a:r>
              <a:rPr sz="2400" dirty="0">
                <a:latin typeface="Corbel"/>
                <a:cs typeface="Corbel"/>
              </a:rPr>
              <a:t>powered and </a:t>
            </a:r>
            <a:r>
              <a:rPr sz="2400" spc="-5" dirty="0">
                <a:latin typeface="Corbel"/>
                <a:cs typeface="Corbel"/>
              </a:rPr>
              <a:t>mobile </a:t>
            </a:r>
            <a:r>
              <a:rPr sz="2400" dirty="0">
                <a:latin typeface="Corbel"/>
                <a:cs typeface="Corbel"/>
              </a:rPr>
              <a:t>operated </a:t>
            </a:r>
            <a:r>
              <a:rPr sz="2400" spc="-10" dirty="0">
                <a:latin typeface="Corbel"/>
                <a:cs typeface="Corbel"/>
              </a:rPr>
              <a:t>pumps </a:t>
            </a:r>
            <a:r>
              <a:rPr sz="2400" spc="-5" dirty="0">
                <a:latin typeface="Corbel"/>
                <a:cs typeface="Corbel"/>
              </a:rPr>
              <a:t>save </a:t>
            </a:r>
            <a:r>
              <a:rPr sz="2400" spc="-10" dirty="0">
                <a:latin typeface="Corbel"/>
                <a:cs typeface="Corbel"/>
              </a:rPr>
              <a:t>cost </a:t>
            </a:r>
            <a:r>
              <a:rPr sz="2400" spc="-5" dirty="0">
                <a:latin typeface="Corbel"/>
                <a:cs typeface="Corbel"/>
              </a:rPr>
              <a:t>of</a:t>
            </a:r>
            <a:r>
              <a:rPr sz="2400" spc="-30" dirty="0">
                <a:latin typeface="Corbel"/>
                <a:cs typeface="Corbel"/>
              </a:rPr>
              <a:t> </a:t>
            </a:r>
            <a:r>
              <a:rPr sz="2400" spc="-20" dirty="0">
                <a:latin typeface="Corbel"/>
                <a:cs typeface="Corbel"/>
              </a:rPr>
              <a:t>electricity.</a:t>
            </a:r>
            <a:endParaRPr sz="2400">
              <a:latin typeface="Corbel"/>
              <a:cs typeface="Corbel"/>
            </a:endParaRPr>
          </a:p>
          <a:p>
            <a:pPr marL="299085" marR="5080" indent="-287020">
              <a:lnSpc>
                <a:spcPct val="98800"/>
              </a:lnSpc>
              <a:spcBef>
                <a:spcPts val="114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Smart </a:t>
            </a:r>
            <a:r>
              <a:rPr sz="2400" spc="-5" dirty="0">
                <a:latin typeface="Corbel"/>
                <a:cs typeface="Corbel"/>
              </a:rPr>
              <a:t>agriculture use </a:t>
            </a:r>
            <a:r>
              <a:rPr sz="2400" spc="-10" dirty="0">
                <a:latin typeface="Corbel"/>
                <a:cs typeface="Corbel"/>
              </a:rPr>
              <a:t>drones </a:t>
            </a:r>
            <a:r>
              <a:rPr sz="240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robots </a:t>
            </a:r>
            <a:r>
              <a:rPr sz="2400" spc="-10" dirty="0">
                <a:latin typeface="Corbel"/>
                <a:cs typeface="Corbel"/>
              </a:rPr>
              <a:t>which </a:t>
            </a:r>
            <a:r>
              <a:rPr sz="2400" spc="-5" dirty="0">
                <a:latin typeface="Corbel"/>
                <a:cs typeface="Corbel"/>
              </a:rPr>
              <a:t>helps </a:t>
            </a:r>
            <a:r>
              <a:rPr sz="2400" dirty="0">
                <a:latin typeface="Corbel"/>
                <a:cs typeface="Corbel"/>
              </a:rPr>
              <a:t>in </a:t>
            </a:r>
            <a:r>
              <a:rPr sz="2400" spc="10" dirty="0">
                <a:latin typeface="Corbel"/>
                <a:cs typeface="Corbel"/>
              </a:rPr>
              <a:t>many </a:t>
            </a:r>
            <a:r>
              <a:rPr sz="2400" spc="15" dirty="0">
                <a:latin typeface="Corbel"/>
                <a:cs typeface="Corbel"/>
              </a:rPr>
              <a:t>ways.These  </a:t>
            </a:r>
            <a:r>
              <a:rPr sz="2400" dirty="0">
                <a:latin typeface="Corbel"/>
                <a:cs typeface="Corbel"/>
              </a:rPr>
              <a:t>improves data </a:t>
            </a:r>
            <a:r>
              <a:rPr sz="2400" spc="-5" dirty="0">
                <a:latin typeface="Corbel"/>
                <a:cs typeface="Corbel"/>
              </a:rPr>
              <a:t>collection process </a:t>
            </a:r>
            <a:r>
              <a:rPr sz="240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helps </a:t>
            </a:r>
            <a:r>
              <a:rPr sz="2400" dirty="0">
                <a:latin typeface="Corbel"/>
                <a:cs typeface="Corbel"/>
              </a:rPr>
              <a:t>in </a:t>
            </a:r>
            <a:r>
              <a:rPr sz="2400" spc="-5" dirty="0">
                <a:latin typeface="Corbel"/>
                <a:cs typeface="Corbel"/>
              </a:rPr>
              <a:t>wireless </a:t>
            </a:r>
            <a:r>
              <a:rPr sz="2400" dirty="0">
                <a:latin typeface="Corbel"/>
                <a:cs typeface="Corbel"/>
              </a:rPr>
              <a:t>monitoring and  </a:t>
            </a:r>
            <a:r>
              <a:rPr sz="2400" spc="-5" dirty="0">
                <a:latin typeface="Corbel"/>
                <a:cs typeface="Corbel"/>
              </a:rPr>
              <a:t>control.</a:t>
            </a:r>
            <a:endParaRPr sz="24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115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It is </a:t>
            </a:r>
            <a:r>
              <a:rPr sz="2400" spc="-10" dirty="0">
                <a:latin typeface="Corbel"/>
                <a:cs typeface="Corbel"/>
              </a:rPr>
              <a:t>cost </a:t>
            </a:r>
            <a:r>
              <a:rPr sz="2400" dirty="0">
                <a:latin typeface="Corbel"/>
                <a:cs typeface="Corbel"/>
              </a:rPr>
              <a:t>effective</a:t>
            </a:r>
            <a:r>
              <a:rPr sz="2400" spc="-15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method.</a:t>
            </a:r>
            <a:endParaRPr sz="24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It </a:t>
            </a:r>
            <a:r>
              <a:rPr sz="2400" spc="-5" dirty="0">
                <a:latin typeface="Corbel"/>
                <a:cs typeface="Corbel"/>
              </a:rPr>
              <a:t>delivers high quality crop production.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9170" y="618566"/>
            <a:ext cx="34131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Disadvantages: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3369" y="2094357"/>
            <a:ext cx="9767570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rbel"/>
                <a:cs typeface="Corbel"/>
              </a:rPr>
              <a:t>Following </a:t>
            </a:r>
            <a:r>
              <a:rPr sz="2400" spc="5" dirty="0">
                <a:latin typeface="Corbel"/>
                <a:cs typeface="Corbel"/>
              </a:rPr>
              <a:t>are </a:t>
            </a: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drawbacks or </a:t>
            </a:r>
            <a:r>
              <a:rPr sz="2400" b="1" spc="-5" dirty="0">
                <a:latin typeface="Corbel"/>
                <a:cs typeface="Corbel"/>
              </a:rPr>
              <a:t>disadvantages </a:t>
            </a:r>
            <a:r>
              <a:rPr sz="2400" b="1" spc="5" dirty="0">
                <a:latin typeface="Corbel"/>
                <a:cs typeface="Corbel"/>
              </a:rPr>
              <a:t>of </a:t>
            </a:r>
            <a:r>
              <a:rPr sz="2400" b="1" spc="-5" dirty="0">
                <a:latin typeface="Corbel"/>
                <a:cs typeface="Corbel"/>
              </a:rPr>
              <a:t>Smart</a:t>
            </a:r>
            <a:r>
              <a:rPr sz="2400" b="1" spc="45" dirty="0">
                <a:latin typeface="Corbel"/>
                <a:cs typeface="Corbel"/>
              </a:rPr>
              <a:t> </a:t>
            </a:r>
            <a:r>
              <a:rPr sz="2400" b="1" spc="-5" dirty="0">
                <a:latin typeface="Corbel"/>
                <a:cs typeface="Corbel"/>
              </a:rPr>
              <a:t>Agriculture</a:t>
            </a:r>
            <a:r>
              <a:rPr sz="2400" spc="-5" dirty="0">
                <a:latin typeface="Corbel"/>
                <a:cs typeface="Corbel"/>
              </a:rPr>
              <a:t>:</a:t>
            </a:r>
            <a:endParaRPr sz="2400">
              <a:latin typeface="Corbel"/>
              <a:cs typeface="Corbel"/>
            </a:endParaRPr>
          </a:p>
          <a:p>
            <a:pPr marL="299085" marR="5080" indent="-287020">
              <a:lnSpc>
                <a:spcPct val="98400"/>
              </a:lnSpc>
              <a:spcBef>
                <a:spcPts val="127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smart agriculture needs availability of internet </a:t>
            </a:r>
            <a:r>
              <a:rPr sz="2400" spc="-20" dirty="0">
                <a:latin typeface="Corbel"/>
                <a:cs typeface="Corbel"/>
              </a:rPr>
              <a:t>continuously. </a:t>
            </a:r>
            <a:r>
              <a:rPr sz="2400" dirty="0">
                <a:latin typeface="Corbel"/>
                <a:cs typeface="Corbel"/>
              </a:rPr>
              <a:t>Rural part  </a:t>
            </a:r>
            <a:r>
              <a:rPr sz="2400" spc="-5" dirty="0">
                <a:latin typeface="Corbel"/>
                <a:cs typeface="Corbel"/>
              </a:rPr>
              <a:t>of most of </a:t>
            </a: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developing </a:t>
            </a:r>
            <a:r>
              <a:rPr sz="2400" dirty="0">
                <a:latin typeface="Corbel"/>
                <a:cs typeface="Corbel"/>
              </a:rPr>
              <a:t>countries do </a:t>
            </a:r>
            <a:r>
              <a:rPr sz="2400" spc="-5" dirty="0">
                <a:latin typeface="Corbel"/>
                <a:cs typeface="Corbel"/>
              </a:rPr>
              <a:t>not fulfil this </a:t>
            </a:r>
            <a:r>
              <a:rPr sz="2400" dirty="0">
                <a:latin typeface="Corbel"/>
                <a:cs typeface="Corbel"/>
              </a:rPr>
              <a:t>requirement. </a:t>
            </a:r>
            <a:r>
              <a:rPr sz="2400" spc="-10" dirty="0">
                <a:latin typeface="Corbel"/>
                <a:cs typeface="Corbel"/>
              </a:rPr>
              <a:t>Moreover  </a:t>
            </a:r>
            <a:r>
              <a:rPr sz="2400" dirty="0">
                <a:latin typeface="Corbel"/>
                <a:cs typeface="Corbel"/>
              </a:rPr>
              <a:t>internet </a:t>
            </a:r>
            <a:r>
              <a:rPr sz="2400" spc="-5" dirty="0">
                <a:latin typeface="Corbel"/>
                <a:cs typeface="Corbel"/>
              </a:rPr>
              <a:t>connection </a:t>
            </a:r>
            <a:r>
              <a:rPr sz="2400" dirty="0">
                <a:latin typeface="Corbel"/>
                <a:cs typeface="Corbel"/>
              </a:rPr>
              <a:t>is </a:t>
            </a:r>
            <a:r>
              <a:rPr sz="2400" spc="-20" dirty="0">
                <a:latin typeface="Corbel"/>
                <a:cs typeface="Corbel"/>
              </a:rPr>
              <a:t>slower.</a:t>
            </a:r>
            <a:endParaRPr sz="2400">
              <a:latin typeface="Corbel"/>
              <a:cs typeface="Corbel"/>
            </a:endParaRPr>
          </a:p>
          <a:p>
            <a:pPr marL="299085" marR="401320" indent="-287020">
              <a:lnSpc>
                <a:spcPct val="98400"/>
              </a:lnSpc>
              <a:spcBef>
                <a:spcPts val="122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smart farming based </a:t>
            </a:r>
            <a:r>
              <a:rPr sz="2400" dirty="0">
                <a:latin typeface="Corbel"/>
                <a:cs typeface="Corbel"/>
              </a:rPr>
              <a:t>equipment </a:t>
            </a:r>
            <a:r>
              <a:rPr sz="2400" spc="-5" dirty="0">
                <a:latin typeface="Corbel"/>
                <a:cs typeface="Corbel"/>
              </a:rPr>
              <a:t>requires </a:t>
            </a:r>
            <a:r>
              <a:rPr sz="2400" dirty="0">
                <a:latin typeface="Corbel"/>
                <a:cs typeface="Corbel"/>
              </a:rPr>
              <a:t>farmers </a:t>
            </a:r>
            <a:r>
              <a:rPr sz="2400" spc="-5" dirty="0">
                <a:latin typeface="Corbel"/>
                <a:cs typeface="Corbel"/>
              </a:rPr>
              <a:t>to understand </a:t>
            </a:r>
            <a:r>
              <a:rPr sz="2400" spc="-10" dirty="0">
                <a:latin typeface="Corbel"/>
                <a:cs typeface="Corbel"/>
              </a:rPr>
              <a:t>and  </a:t>
            </a:r>
            <a:r>
              <a:rPr sz="2400" dirty="0">
                <a:latin typeface="Corbel"/>
                <a:cs typeface="Corbel"/>
              </a:rPr>
              <a:t>learn the use </a:t>
            </a:r>
            <a:r>
              <a:rPr sz="2400" spc="-5" dirty="0">
                <a:latin typeface="Corbel"/>
                <a:cs typeface="Corbel"/>
              </a:rPr>
              <a:t>of </a:t>
            </a:r>
            <a:r>
              <a:rPr sz="2400" spc="-25" dirty="0">
                <a:latin typeface="Corbel"/>
                <a:cs typeface="Corbel"/>
              </a:rPr>
              <a:t>technology. </a:t>
            </a:r>
            <a:r>
              <a:rPr sz="2400" spc="-5" dirty="0">
                <a:latin typeface="Corbel"/>
                <a:cs typeface="Corbel"/>
              </a:rPr>
              <a:t>This </a:t>
            </a:r>
            <a:r>
              <a:rPr sz="2400" dirty="0">
                <a:latin typeface="Corbel"/>
                <a:cs typeface="Corbel"/>
              </a:rPr>
              <a:t>is </a:t>
            </a:r>
            <a:r>
              <a:rPr sz="2400" spc="-5" dirty="0">
                <a:latin typeface="Corbel"/>
                <a:cs typeface="Corbel"/>
              </a:rPr>
              <a:t>major challenge </a:t>
            </a:r>
            <a:r>
              <a:rPr sz="2400" dirty="0">
                <a:latin typeface="Corbel"/>
                <a:cs typeface="Corbel"/>
              </a:rPr>
              <a:t>in adopting </a:t>
            </a:r>
            <a:r>
              <a:rPr sz="2400" spc="-5" dirty="0">
                <a:latin typeface="Corbel"/>
                <a:cs typeface="Corbel"/>
              </a:rPr>
              <a:t>smart  agriculture farming </a:t>
            </a:r>
            <a:r>
              <a:rPr sz="2400" dirty="0">
                <a:latin typeface="Corbel"/>
                <a:cs typeface="Corbel"/>
              </a:rPr>
              <a:t>at </a:t>
            </a:r>
            <a:r>
              <a:rPr sz="2400" spc="-5" dirty="0">
                <a:latin typeface="Corbel"/>
                <a:cs typeface="Corbel"/>
              </a:rPr>
              <a:t>large scale across the</a:t>
            </a:r>
            <a:r>
              <a:rPr sz="2400" spc="10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countries.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407873"/>
            <a:ext cx="6107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13735" algn="l"/>
              </a:tabLst>
            </a:pPr>
            <a:r>
              <a:rPr spc="-15" dirty="0"/>
              <a:t>8.	</a:t>
            </a:r>
            <a:r>
              <a:rPr spc="-5" dirty="0"/>
              <a:t>Applications: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3369" y="1585341"/>
            <a:ext cx="9794875" cy="424624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404495">
              <a:lnSpc>
                <a:spcPct val="80400"/>
              </a:lnSpc>
              <a:spcBef>
                <a:spcPts val="560"/>
              </a:spcBef>
            </a:pPr>
            <a:r>
              <a:rPr sz="2000" spc="-10" dirty="0">
                <a:latin typeface="Corbel"/>
                <a:cs typeface="Corbel"/>
              </a:rPr>
              <a:t>IoT </a:t>
            </a:r>
            <a:r>
              <a:rPr sz="2000" spc="-5" dirty="0">
                <a:latin typeface="Corbel"/>
                <a:cs typeface="Corbel"/>
              </a:rPr>
              <a:t>based remote sensing utilizes sensors placed </a:t>
            </a:r>
            <a:r>
              <a:rPr sz="2000" spc="-10" dirty="0">
                <a:latin typeface="Corbel"/>
                <a:cs typeface="Corbel"/>
              </a:rPr>
              <a:t>along the </a:t>
            </a:r>
            <a:r>
              <a:rPr sz="2000" spc="-5" dirty="0">
                <a:latin typeface="Corbel"/>
                <a:cs typeface="Corbel"/>
              </a:rPr>
              <a:t>farms </a:t>
            </a:r>
            <a:r>
              <a:rPr sz="2000" spc="-15" dirty="0">
                <a:latin typeface="Corbel"/>
                <a:cs typeface="Corbel"/>
              </a:rPr>
              <a:t>like </a:t>
            </a:r>
            <a:r>
              <a:rPr sz="2000" spc="-5" dirty="0">
                <a:latin typeface="Corbel"/>
                <a:cs typeface="Corbel"/>
              </a:rPr>
              <a:t>weather </a:t>
            </a:r>
            <a:r>
              <a:rPr sz="2000" spc="-10" dirty="0">
                <a:latin typeface="Corbel"/>
                <a:cs typeface="Corbel"/>
              </a:rPr>
              <a:t>stations </a:t>
            </a:r>
            <a:r>
              <a:rPr sz="2000" spc="-5" dirty="0">
                <a:latin typeface="Corbel"/>
                <a:cs typeface="Corbel"/>
              </a:rPr>
              <a:t>for  </a:t>
            </a:r>
            <a:r>
              <a:rPr sz="2000" spc="-10" dirty="0">
                <a:latin typeface="Corbel"/>
                <a:cs typeface="Corbel"/>
              </a:rPr>
              <a:t>gathering data </a:t>
            </a:r>
            <a:r>
              <a:rPr sz="2000" spc="-5" dirty="0">
                <a:latin typeface="Corbel"/>
                <a:cs typeface="Corbel"/>
              </a:rPr>
              <a:t>which is transmitted </a:t>
            </a:r>
            <a:r>
              <a:rPr sz="2000" spc="-10" dirty="0">
                <a:latin typeface="Corbel"/>
                <a:cs typeface="Corbel"/>
              </a:rPr>
              <a:t>to </a:t>
            </a:r>
            <a:r>
              <a:rPr sz="2000" spc="-5" dirty="0">
                <a:latin typeface="Corbel"/>
                <a:cs typeface="Corbel"/>
              </a:rPr>
              <a:t>analytical tool </a:t>
            </a:r>
            <a:r>
              <a:rPr sz="2000" spc="-10" dirty="0">
                <a:latin typeface="Corbel"/>
                <a:cs typeface="Corbel"/>
              </a:rPr>
              <a:t>for </a:t>
            </a:r>
            <a:r>
              <a:rPr sz="2000" dirty="0">
                <a:latin typeface="Corbel"/>
                <a:cs typeface="Corbel"/>
              </a:rPr>
              <a:t>analysis. </a:t>
            </a:r>
            <a:r>
              <a:rPr sz="2000" spc="-5" dirty="0">
                <a:latin typeface="Corbel"/>
                <a:cs typeface="Corbel"/>
              </a:rPr>
              <a:t>Sensors are </a:t>
            </a:r>
            <a:r>
              <a:rPr sz="2000" spc="-10" dirty="0">
                <a:latin typeface="Corbel"/>
                <a:cs typeface="Corbel"/>
              </a:rPr>
              <a:t>devices  sensitive to </a:t>
            </a:r>
            <a:r>
              <a:rPr sz="2000" spc="-5" dirty="0">
                <a:latin typeface="Corbel"/>
                <a:cs typeface="Corbel"/>
              </a:rPr>
              <a:t>anomalies. Farmers </a:t>
            </a:r>
            <a:r>
              <a:rPr sz="2000" spc="-10" dirty="0">
                <a:latin typeface="Corbel"/>
                <a:cs typeface="Corbel"/>
              </a:rPr>
              <a:t>can </a:t>
            </a:r>
            <a:r>
              <a:rPr sz="2000" spc="-5" dirty="0">
                <a:latin typeface="Corbel"/>
                <a:cs typeface="Corbel"/>
              </a:rPr>
              <a:t>monitor </a:t>
            </a:r>
            <a:r>
              <a:rPr sz="2000" spc="-10" dirty="0">
                <a:latin typeface="Corbel"/>
                <a:cs typeface="Corbel"/>
              </a:rPr>
              <a:t>the crops </a:t>
            </a:r>
            <a:r>
              <a:rPr sz="2000" spc="-5" dirty="0">
                <a:latin typeface="Corbel"/>
                <a:cs typeface="Corbel"/>
              </a:rPr>
              <a:t>from analytical </a:t>
            </a:r>
            <a:r>
              <a:rPr sz="2000" spc="-10" dirty="0">
                <a:latin typeface="Corbel"/>
                <a:cs typeface="Corbel"/>
              </a:rPr>
              <a:t>dashboard </a:t>
            </a:r>
            <a:r>
              <a:rPr sz="2000" spc="-5" dirty="0">
                <a:latin typeface="Corbel"/>
                <a:cs typeface="Corbel"/>
              </a:rPr>
              <a:t>and take  </a:t>
            </a:r>
            <a:r>
              <a:rPr sz="2000" spc="-10" dirty="0">
                <a:latin typeface="Corbel"/>
                <a:cs typeface="Corbel"/>
              </a:rPr>
              <a:t>action </a:t>
            </a:r>
            <a:r>
              <a:rPr sz="2000" spc="-5" dirty="0">
                <a:latin typeface="Corbel"/>
                <a:cs typeface="Corbel"/>
              </a:rPr>
              <a:t>based </a:t>
            </a:r>
            <a:r>
              <a:rPr sz="2000" spc="-10" dirty="0">
                <a:latin typeface="Corbel"/>
                <a:cs typeface="Corbel"/>
              </a:rPr>
              <a:t>on</a:t>
            </a:r>
            <a:r>
              <a:rPr sz="2000" spc="10" dirty="0">
                <a:latin typeface="Corbel"/>
                <a:cs typeface="Corbel"/>
              </a:rPr>
              <a:t> </a:t>
            </a:r>
            <a:r>
              <a:rPr sz="2000" spc="-5" dirty="0">
                <a:latin typeface="Corbel"/>
                <a:cs typeface="Corbel"/>
              </a:rPr>
              <a:t>insights.</a:t>
            </a:r>
            <a:endParaRPr sz="20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530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orbel"/>
                <a:cs typeface="Corbel"/>
              </a:rPr>
              <a:t>Crop</a:t>
            </a:r>
            <a:r>
              <a:rPr sz="2000" b="1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Monitoring</a:t>
            </a:r>
            <a:endParaRPr sz="2000">
              <a:latin typeface="Corbel"/>
              <a:cs typeface="Corbel"/>
            </a:endParaRPr>
          </a:p>
          <a:p>
            <a:pPr marL="469900" marR="5080">
              <a:lnSpc>
                <a:spcPct val="80000"/>
              </a:lnSpc>
              <a:spcBef>
                <a:spcPts val="1045"/>
              </a:spcBef>
            </a:pPr>
            <a:r>
              <a:rPr sz="1700" spc="-5" dirty="0">
                <a:latin typeface="Corbel"/>
                <a:cs typeface="Corbel"/>
              </a:rPr>
              <a:t>Sensors placed along </a:t>
            </a:r>
            <a:r>
              <a:rPr sz="1700" dirty="0">
                <a:latin typeface="Corbel"/>
                <a:cs typeface="Corbel"/>
              </a:rPr>
              <a:t>the </a:t>
            </a:r>
            <a:r>
              <a:rPr sz="1700" spc="-5" dirty="0">
                <a:latin typeface="Corbel"/>
                <a:cs typeface="Corbel"/>
              </a:rPr>
              <a:t>farms </a:t>
            </a:r>
            <a:r>
              <a:rPr sz="1700" spc="-10" dirty="0">
                <a:latin typeface="Corbel"/>
                <a:cs typeface="Corbel"/>
              </a:rPr>
              <a:t>monitor </a:t>
            </a:r>
            <a:r>
              <a:rPr sz="1700" dirty="0">
                <a:latin typeface="Corbel"/>
                <a:cs typeface="Corbel"/>
              </a:rPr>
              <a:t>the </a:t>
            </a:r>
            <a:r>
              <a:rPr sz="1700" spc="-5" dirty="0">
                <a:latin typeface="Corbel"/>
                <a:cs typeface="Corbel"/>
              </a:rPr>
              <a:t>crops for changes </a:t>
            </a:r>
            <a:r>
              <a:rPr sz="1700" spc="-10" dirty="0">
                <a:latin typeface="Corbel"/>
                <a:cs typeface="Corbel"/>
              </a:rPr>
              <a:t>in </a:t>
            </a:r>
            <a:r>
              <a:rPr sz="1700" spc="-5" dirty="0">
                <a:latin typeface="Corbel"/>
                <a:cs typeface="Corbel"/>
              </a:rPr>
              <a:t>light </a:t>
            </a:r>
            <a:r>
              <a:rPr sz="1700" dirty="0">
                <a:latin typeface="Corbel"/>
                <a:cs typeface="Corbel"/>
              </a:rPr>
              <a:t>, </a:t>
            </a:r>
            <a:r>
              <a:rPr sz="1700" spc="-5" dirty="0">
                <a:latin typeface="Corbel"/>
                <a:cs typeface="Corbel"/>
              </a:rPr>
              <a:t>humidity, temperature, </a:t>
            </a:r>
            <a:r>
              <a:rPr sz="1700" spc="-10" dirty="0">
                <a:latin typeface="Corbel"/>
                <a:cs typeface="Corbel"/>
              </a:rPr>
              <a:t>shape </a:t>
            </a:r>
            <a:r>
              <a:rPr sz="1700" spc="-5" dirty="0">
                <a:latin typeface="Corbel"/>
                <a:cs typeface="Corbel"/>
              </a:rPr>
              <a:t>and  size. </a:t>
            </a:r>
            <a:r>
              <a:rPr sz="1700" spc="-10" dirty="0">
                <a:latin typeface="Corbel"/>
                <a:cs typeface="Corbel"/>
              </a:rPr>
              <a:t>Any </a:t>
            </a:r>
            <a:r>
              <a:rPr sz="1700" dirty="0">
                <a:latin typeface="Corbel"/>
                <a:cs typeface="Corbel"/>
              </a:rPr>
              <a:t>anomaly </a:t>
            </a:r>
            <a:r>
              <a:rPr sz="1700" spc="-10" dirty="0">
                <a:latin typeface="Corbel"/>
                <a:cs typeface="Corbel"/>
              </a:rPr>
              <a:t>is </a:t>
            </a:r>
            <a:r>
              <a:rPr sz="1700" spc="-5" dirty="0">
                <a:latin typeface="Corbel"/>
                <a:cs typeface="Corbel"/>
              </a:rPr>
              <a:t>detected </a:t>
            </a:r>
            <a:r>
              <a:rPr sz="1700" dirty="0">
                <a:latin typeface="Corbel"/>
                <a:cs typeface="Corbel"/>
              </a:rPr>
              <a:t>by the </a:t>
            </a:r>
            <a:r>
              <a:rPr sz="1700" spc="-5" dirty="0">
                <a:latin typeface="Corbel"/>
                <a:cs typeface="Corbel"/>
              </a:rPr>
              <a:t>sensors </a:t>
            </a:r>
            <a:r>
              <a:rPr sz="1700" spc="-10" dirty="0">
                <a:latin typeface="Corbel"/>
                <a:cs typeface="Corbel"/>
              </a:rPr>
              <a:t>is </a:t>
            </a:r>
            <a:r>
              <a:rPr sz="1700" spc="-5" dirty="0">
                <a:latin typeface="Corbel"/>
                <a:cs typeface="Corbel"/>
              </a:rPr>
              <a:t>analysed </a:t>
            </a:r>
            <a:r>
              <a:rPr sz="1700" dirty="0">
                <a:latin typeface="Corbel"/>
                <a:cs typeface="Corbel"/>
              </a:rPr>
              <a:t>and </a:t>
            </a:r>
            <a:r>
              <a:rPr sz="1700" spc="-5" dirty="0">
                <a:latin typeface="Corbel"/>
                <a:cs typeface="Corbel"/>
              </a:rPr>
              <a:t>farmer </a:t>
            </a:r>
            <a:r>
              <a:rPr sz="1700" spc="-10" dirty="0">
                <a:latin typeface="Corbel"/>
                <a:cs typeface="Corbel"/>
              </a:rPr>
              <a:t>is </a:t>
            </a:r>
            <a:r>
              <a:rPr sz="1700" spc="-5" dirty="0">
                <a:latin typeface="Corbel"/>
                <a:cs typeface="Corbel"/>
              </a:rPr>
              <a:t>notified. Thus remote </a:t>
            </a:r>
            <a:r>
              <a:rPr sz="1700" spc="-10" dirty="0">
                <a:latin typeface="Corbel"/>
                <a:cs typeface="Corbel"/>
              </a:rPr>
              <a:t>sensing </a:t>
            </a:r>
            <a:r>
              <a:rPr sz="1700" spc="-5" dirty="0">
                <a:latin typeface="Corbel"/>
                <a:cs typeface="Corbel"/>
              </a:rPr>
              <a:t>can  help prevent </a:t>
            </a:r>
            <a:r>
              <a:rPr sz="1700" dirty="0">
                <a:latin typeface="Corbel"/>
                <a:cs typeface="Corbel"/>
              </a:rPr>
              <a:t>the </a:t>
            </a:r>
            <a:r>
              <a:rPr sz="1700" spc="-5" dirty="0">
                <a:latin typeface="Corbel"/>
                <a:cs typeface="Corbel"/>
              </a:rPr>
              <a:t>spread of </a:t>
            </a:r>
            <a:r>
              <a:rPr sz="1700" spc="-10" dirty="0">
                <a:latin typeface="Corbel"/>
                <a:cs typeface="Corbel"/>
              </a:rPr>
              <a:t>diseases </a:t>
            </a:r>
            <a:r>
              <a:rPr sz="1700" spc="-5" dirty="0">
                <a:latin typeface="Corbel"/>
                <a:cs typeface="Corbel"/>
              </a:rPr>
              <a:t>and keep </a:t>
            </a:r>
            <a:r>
              <a:rPr sz="1700" spc="15" dirty="0">
                <a:latin typeface="Corbel"/>
                <a:cs typeface="Corbel"/>
              </a:rPr>
              <a:t>an </a:t>
            </a:r>
            <a:r>
              <a:rPr sz="1700" spc="-5" dirty="0">
                <a:latin typeface="Corbel"/>
                <a:cs typeface="Corbel"/>
              </a:rPr>
              <a:t>eye on </a:t>
            </a:r>
            <a:r>
              <a:rPr sz="1700" dirty="0">
                <a:latin typeface="Corbel"/>
                <a:cs typeface="Corbel"/>
              </a:rPr>
              <a:t>the growth </a:t>
            </a:r>
            <a:r>
              <a:rPr sz="1700" spc="-5" dirty="0">
                <a:latin typeface="Corbel"/>
                <a:cs typeface="Corbel"/>
              </a:rPr>
              <a:t>of</a:t>
            </a:r>
            <a:r>
              <a:rPr sz="1700" spc="-20" dirty="0">
                <a:latin typeface="Corbel"/>
                <a:cs typeface="Corbel"/>
              </a:rPr>
              <a:t> </a:t>
            </a:r>
            <a:r>
              <a:rPr sz="1700" dirty="0">
                <a:latin typeface="Corbel"/>
                <a:cs typeface="Corbel"/>
              </a:rPr>
              <a:t>crops.</a:t>
            </a:r>
            <a:endParaRPr sz="17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540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20" dirty="0">
                <a:latin typeface="Corbel"/>
                <a:cs typeface="Corbel"/>
              </a:rPr>
              <a:t>Weather</a:t>
            </a:r>
            <a:r>
              <a:rPr sz="2000" b="1" spc="-35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conditions</a:t>
            </a:r>
            <a:endParaRPr sz="2000">
              <a:latin typeface="Corbel"/>
              <a:cs typeface="Corbel"/>
            </a:endParaRPr>
          </a:p>
          <a:p>
            <a:pPr marL="469900" marR="65405">
              <a:lnSpc>
                <a:spcPts val="1750"/>
              </a:lnSpc>
              <a:spcBef>
                <a:spcPts val="820"/>
              </a:spcBef>
            </a:pPr>
            <a:r>
              <a:rPr sz="1700" spc="-5" dirty="0">
                <a:latin typeface="Corbel"/>
                <a:cs typeface="Corbel"/>
              </a:rPr>
              <a:t>The </a:t>
            </a:r>
            <a:r>
              <a:rPr sz="1700" dirty="0">
                <a:latin typeface="Corbel"/>
                <a:cs typeface="Corbel"/>
              </a:rPr>
              <a:t>data </a:t>
            </a:r>
            <a:r>
              <a:rPr sz="1700" spc="-10" dirty="0">
                <a:latin typeface="Corbel"/>
                <a:cs typeface="Corbel"/>
              </a:rPr>
              <a:t>collected </a:t>
            </a:r>
            <a:r>
              <a:rPr sz="1700" dirty="0">
                <a:latin typeface="Corbel"/>
                <a:cs typeface="Corbel"/>
              </a:rPr>
              <a:t>by </a:t>
            </a:r>
            <a:r>
              <a:rPr sz="1700" spc="-5" dirty="0">
                <a:latin typeface="Corbel"/>
                <a:cs typeface="Corbel"/>
              </a:rPr>
              <a:t>sensors </a:t>
            </a:r>
            <a:r>
              <a:rPr sz="1700" spc="-10" dirty="0">
                <a:latin typeface="Corbel"/>
                <a:cs typeface="Corbel"/>
              </a:rPr>
              <a:t>in </a:t>
            </a:r>
            <a:r>
              <a:rPr sz="1700" spc="-5" dirty="0">
                <a:latin typeface="Corbel"/>
                <a:cs typeface="Corbel"/>
              </a:rPr>
              <a:t>terms </a:t>
            </a:r>
            <a:r>
              <a:rPr sz="1700" spc="-15" dirty="0">
                <a:latin typeface="Corbel"/>
                <a:cs typeface="Corbel"/>
              </a:rPr>
              <a:t>of </a:t>
            </a:r>
            <a:r>
              <a:rPr sz="1700" spc="-5" dirty="0">
                <a:latin typeface="Corbel"/>
                <a:cs typeface="Corbel"/>
              </a:rPr>
              <a:t>humidity, temperature, </a:t>
            </a:r>
            <a:r>
              <a:rPr sz="1700" dirty="0">
                <a:latin typeface="Corbel"/>
                <a:cs typeface="Corbel"/>
              </a:rPr>
              <a:t>moisture </a:t>
            </a:r>
            <a:r>
              <a:rPr sz="1700" spc="-5" dirty="0">
                <a:latin typeface="Corbel"/>
                <a:cs typeface="Corbel"/>
              </a:rPr>
              <a:t>precipitation and dew  detection helps </a:t>
            </a:r>
            <a:r>
              <a:rPr sz="1700" spc="-10" dirty="0">
                <a:latin typeface="Corbel"/>
                <a:cs typeface="Corbel"/>
              </a:rPr>
              <a:t>in </a:t>
            </a:r>
            <a:r>
              <a:rPr sz="1700" spc="-5" dirty="0">
                <a:latin typeface="Corbel"/>
                <a:cs typeface="Corbel"/>
              </a:rPr>
              <a:t>determining </a:t>
            </a:r>
            <a:r>
              <a:rPr sz="1700" dirty="0">
                <a:latin typeface="Corbel"/>
                <a:cs typeface="Corbel"/>
              </a:rPr>
              <a:t>the weather pattern </a:t>
            </a:r>
            <a:r>
              <a:rPr sz="1700" spc="-10" dirty="0">
                <a:latin typeface="Corbel"/>
                <a:cs typeface="Corbel"/>
              </a:rPr>
              <a:t>in </a:t>
            </a:r>
            <a:r>
              <a:rPr sz="1700" dirty="0">
                <a:latin typeface="Corbel"/>
                <a:cs typeface="Corbel"/>
              </a:rPr>
              <a:t>farms </a:t>
            </a:r>
            <a:r>
              <a:rPr sz="1700" spc="-15" dirty="0">
                <a:latin typeface="Corbel"/>
                <a:cs typeface="Corbel"/>
              </a:rPr>
              <a:t>so </a:t>
            </a:r>
            <a:r>
              <a:rPr sz="1700" spc="-5" dirty="0">
                <a:latin typeface="Corbel"/>
                <a:cs typeface="Corbel"/>
              </a:rPr>
              <a:t>that cultivation </a:t>
            </a:r>
            <a:r>
              <a:rPr sz="1700" spc="-10" dirty="0">
                <a:latin typeface="Corbel"/>
                <a:cs typeface="Corbel"/>
              </a:rPr>
              <a:t>is </a:t>
            </a:r>
            <a:r>
              <a:rPr sz="1700" spc="-5" dirty="0">
                <a:latin typeface="Corbel"/>
                <a:cs typeface="Corbel"/>
              </a:rPr>
              <a:t>done for suitable</a:t>
            </a:r>
            <a:r>
              <a:rPr sz="1700" spc="55" dirty="0">
                <a:latin typeface="Corbel"/>
                <a:cs typeface="Corbel"/>
              </a:rPr>
              <a:t> </a:t>
            </a:r>
            <a:r>
              <a:rPr sz="1700" spc="-5" dirty="0">
                <a:latin typeface="Corbel"/>
                <a:cs typeface="Corbel"/>
              </a:rPr>
              <a:t>crops.</a:t>
            </a:r>
            <a:endParaRPr sz="170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555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orbel"/>
                <a:cs typeface="Corbel"/>
              </a:rPr>
              <a:t>Soil</a:t>
            </a:r>
            <a:r>
              <a:rPr sz="2000" b="1" spc="-10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quality</a:t>
            </a:r>
            <a:endParaRPr sz="2000">
              <a:latin typeface="Corbel"/>
              <a:cs typeface="Corbel"/>
            </a:endParaRPr>
          </a:p>
          <a:p>
            <a:pPr marL="469900" marR="15240">
              <a:lnSpc>
                <a:spcPct val="80600"/>
              </a:lnSpc>
              <a:spcBef>
                <a:spcPts val="1035"/>
              </a:spcBef>
            </a:pPr>
            <a:r>
              <a:rPr sz="1700" spc="-5" dirty="0">
                <a:latin typeface="Corbel"/>
                <a:cs typeface="Corbel"/>
              </a:rPr>
              <a:t>The analysis of quality of soil helps </a:t>
            </a:r>
            <a:r>
              <a:rPr sz="1700" spc="-10" dirty="0">
                <a:latin typeface="Corbel"/>
                <a:cs typeface="Corbel"/>
              </a:rPr>
              <a:t>in </a:t>
            </a:r>
            <a:r>
              <a:rPr sz="1700" spc="-5" dirty="0">
                <a:latin typeface="Corbel"/>
                <a:cs typeface="Corbel"/>
              </a:rPr>
              <a:t>determining </a:t>
            </a:r>
            <a:r>
              <a:rPr sz="1700" dirty="0">
                <a:latin typeface="Corbel"/>
                <a:cs typeface="Corbel"/>
              </a:rPr>
              <a:t>the </a:t>
            </a:r>
            <a:r>
              <a:rPr sz="1700" spc="-10" dirty="0">
                <a:latin typeface="Corbel"/>
                <a:cs typeface="Corbel"/>
              </a:rPr>
              <a:t>nutrient </a:t>
            </a:r>
            <a:r>
              <a:rPr sz="1700" spc="-5" dirty="0">
                <a:latin typeface="Corbel"/>
                <a:cs typeface="Corbel"/>
              </a:rPr>
              <a:t>value and drier areas of farms, soil  drainage </a:t>
            </a:r>
            <a:r>
              <a:rPr sz="1700" dirty="0">
                <a:latin typeface="Corbel"/>
                <a:cs typeface="Corbel"/>
              </a:rPr>
              <a:t>capacity </a:t>
            </a:r>
            <a:r>
              <a:rPr sz="1700" spc="-5" dirty="0">
                <a:latin typeface="Corbel"/>
                <a:cs typeface="Corbel"/>
              </a:rPr>
              <a:t>or acidity, which allows to adjust </a:t>
            </a:r>
            <a:r>
              <a:rPr sz="1700" dirty="0">
                <a:latin typeface="Corbel"/>
                <a:cs typeface="Corbel"/>
              </a:rPr>
              <a:t>the </a:t>
            </a:r>
            <a:r>
              <a:rPr sz="1700" spc="-5" dirty="0">
                <a:latin typeface="Corbel"/>
                <a:cs typeface="Corbel"/>
              </a:rPr>
              <a:t>amount of water </a:t>
            </a:r>
            <a:r>
              <a:rPr sz="1700" spc="-10" dirty="0">
                <a:latin typeface="Corbel"/>
                <a:cs typeface="Corbel"/>
              </a:rPr>
              <a:t>needed </a:t>
            </a:r>
            <a:r>
              <a:rPr sz="1700" dirty="0">
                <a:latin typeface="Corbel"/>
                <a:cs typeface="Corbel"/>
              </a:rPr>
              <a:t>for </a:t>
            </a:r>
            <a:r>
              <a:rPr sz="1700" spc="-5" dirty="0">
                <a:latin typeface="Corbel"/>
                <a:cs typeface="Corbel"/>
              </a:rPr>
              <a:t>irrigation and </a:t>
            </a:r>
            <a:r>
              <a:rPr sz="1700" dirty="0">
                <a:latin typeface="Corbel"/>
                <a:cs typeface="Corbel"/>
              </a:rPr>
              <a:t>the opt  most </a:t>
            </a:r>
            <a:r>
              <a:rPr sz="1700" spc="-10" dirty="0">
                <a:latin typeface="Corbel"/>
                <a:cs typeface="Corbel"/>
              </a:rPr>
              <a:t>beneficial </a:t>
            </a:r>
            <a:r>
              <a:rPr sz="1700" dirty="0">
                <a:latin typeface="Corbel"/>
                <a:cs typeface="Corbel"/>
              </a:rPr>
              <a:t>type </a:t>
            </a:r>
            <a:r>
              <a:rPr sz="1700" spc="-5" dirty="0">
                <a:latin typeface="Corbel"/>
                <a:cs typeface="Corbel"/>
              </a:rPr>
              <a:t>of cultivation.</a:t>
            </a:r>
            <a:endParaRPr sz="17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554558"/>
            <a:ext cx="62280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70935" algn="l"/>
              </a:tabLst>
            </a:pPr>
            <a:r>
              <a:rPr spc="-20" dirty="0"/>
              <a:t>9.	</a:t>
            </a:r>
            <a:r>
              <a:rPr spc="-5" dirty="0"/>
              <a:t>Conclusion: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857" rIns="0" bIns="0" rtlCol="0">
            <a:spAutoFit/>
          </a:bodyPr>
          <a:lstStyle/>
          <a:p>
            <a:pPr marL="957580" marR="5080" indent="-287020">
              <a:lnSpc>
                <a:spcPct val="99600"/>
              </a:lnSpc>
              <a:spcBef>
                <a:spcPts val="11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958850" algn="l"/>
              </a:tabLst>
            </a:pPr>
            <a:r>
              <a:rPr spc="-5" dirty="0"/>
              <a:t>This </a:t>
            </a:r>
            <a:r>
              <a:rPr dirty="0"/>
              <a:t>report </a:t>
            </a:r>
            <a:r>
              <a:rPr spc="-5" dirty="0"/>
              <a:t>discusses </a:t>
            </a:r>
            <a:r>
              <a:rPr dirty="0"/>
              <a:t>IoT </a:t>
            </a:r>
            <a:r>
              <a:rPr spc="-5" dirty="0"/>
              <a:t>based system </a:t>
            </a:r>
            <a:r>
              <a:rPr dirty="0"/>
              <a:t>in agriculture </a:t>
            </a:r>
            <a:r>
              <a:rPr spc="-5" dirty="0"/>
              <a:t>and </a:t>
            </a:r>
            <a:r>
              <a:rPr dirty="0"/>
              <a:t>its </a:t>
            </a:r>
            <a:r>
              <a:rPr spc="-5" dirty="0"/>
              <a:t>system </a:t>
            </a:r>
            <a:r>
              <a:rPr dirty="0"/>
              <a:t>design  implementation. The </a:t>
            </a:r>
            <a:r>
              <a:rPr spc="-5" dirty="0"/>
              <a:t>importance of </a:t>
            </a:r>
            <a:r>
              <a:rPr spc="-10" dirty="0"/>
              <a:t>IoT </a:t>
            </a:r>
            <a:r>
              <a:rPr dirty="0"/>
              <a:t>and data </a:t>
            </a:r>
            <a:r>
              <a:rPr spc="-5" dirty="0"/>
              <a:t>analysis has </a:t>
            </a:r>
            <a:r>
              <a:rPr dirty="0"/>
              <a:t>been  </a:t>
            </a:r>
            <a:r>
              <a:rPr spc="-5" dirty="0"/>
              <a:t>presented </a:t>
            </a:r>
            <a:r>
              <a:rPr dirty="0"/>
              <a:t>for </a:t>
            </a:r>
            <a:r>
              <a:rPr spc="-5" dirty="0"/>
              <a:t>effective </a:t>
            </a:r>
            <a:r>
              <a:rPr spc="-10" dirty="0"/>
              <a:t>and </a:t>
            </a:r>
            <a:r>
              <a:rPr spc="-5" dirty="0"/>
              <a:t>efficient farming </a:t>
            </a:r>
            <a:r>
              <a:rPr spc="-10" dirty="0"/>
              <a:t>practices. </a:t>
            </a:r>
            <a:r>
              <a:rPr dirty="0"/>
              <a:t>The </a:t>
            </a:r>
            <a:r>
              <a:rPr spc="-5" dirty="0"/>
              <a:t>WSN nodes </a:t>
            </a:r>
            <a:r>
              <a:rPr spc="-10" dirty="0"/>
              <a:t>and  </a:t>
            </a:r>
            <a:r>
              <a:rPr spc="-5" dirty="0"/>
              <a:t>their connection with </a:t>
            </a:r>
            <a:r>
              <a:rPr dirty="0"/>
              <a:t>the internet is </a:t>
            </a:r>
            <a:r>
              <a:rPr spc="-5" dirty="0"/>
              <a:t>designed </a:t>
            </a:r>
            <a:r>
              <a:rPr spc="-10" dirty="0"/>
              <a:t>and </a:t>
            </a:r>
            <a:r>
              <a:rPr spc="-5" dirty="0"/>
              <a:t>presented. </a:t>
            </a:r>
            <a:r>
              <a:rPr dirty="0"/>
              <a:t>The </a:t>
            </a:r>
            <a:r>
              <a:rPr spc="-5" dirty="0"/>
              <a:t>effective  </a:t>
            </a:r>
            <a:r>
              <a:rPr dirty="0"/>
              <a:t>use </a:t>
            </a:r>
            <a:r>
              <a:rPr spc="-5" dirty="0"/>
              <a:t>of available systems </a:t>
            </a:r>
            <a:r>
              <a:rPr dirty="0"/>
              <a:t>in </a:t>
            </a:r>
            <a:r>
              <a:rPr spc="-5" dirty="0"/>
              <a:t>control system </a:t>
            </a:r>
            <a:r>
              <a:rPr dirty="0"/>
              <a:t>is </a:t>
            </a:r>
            <a:r>
              <a:rPr spc="-5" dirty="0"/>
              <a:t>also </a:t>
            </a:r>
            <a:r>
              <a:rPr dirty="0"/>
              <a:t>presented. </a:t>
            </a:r>
            <a:r>
              <a:rPr spc="-5" dirty="0"/>
              <a:t>This </a:t>
            </a:r>
            <a:r>
              <a:rPr dirty="0"/>
              <a:t>paper  </a:t>
            </a:r>
            <a:r>
              <a:rPr spc="-5" dirty="0"/>
              <a:t>suggests the </a:t>
            </a:r>
            <a:r>
              <a:rPr dirty="0"/>
              <a:t>use </a:t>
            </a:r>
            <a:r>
              <a:rPr spc="-5" dirty="0"/>
              <a:t>of cloud-based services especially </a:t>
            </a:r>
            <a:r>
              <a:rPr dirty="0"/>
              <a:t>for database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10" dirty="0"/>
              <a:t>data  </a:t>
            </a:r>
            <a:r>
              <a:rPr dirty="0"/>
              <a:t>from </a:t>
            </a:r>
            <a:r>
              <a:rPr spc="-5" dirty="0"/>
              <a:t>different sensors </a:t>
            </a:r>
            <a:r>
              <a:rPr dirty="0"/>
              <a:t>and </a:t>
            </a:r>
            <a:r>
              <a:rPr spc="-5" dirty="0"/>
              <a:t>actuator nodes. On software side, this </a:t>
            </a:r>
            <a:r>
              <a:rPr dirty="0"/>
              <a:t>paper  </a:t>
            </a:r>
            <a:r>
              <a:rPr spc="-5" dirty="0"/>
              <a:t>proposes the implementation of </a:t>
            </a:r>
            <a:r>
              <a:rPr dirty="0"/>
              <a:t>time series-based </a:t>
            </a:r>
            <a:r>
              <a:rPr spc="-5" dirty="0"/>
              <a:t>database </a:t>
            </a:r>
            <a:r>
              <a:rPr dirty="0"/>
              <a:t>and as </a:t>
            </a:r>
            <a:r>
              <a:rPr spc="-10" dirty="0"/>
              <a:t>control  </a:t>
            </a:r>
            <a:r>
              <a:rPr dirty="0"/>
              <a:t>and </a:t>
            </a:r>
            <a:r>
              <a:rPr spc="-5" dirty="0"/>
              <a:t>visualization software, </a:t>
            </a:r>
            <a:r>
              <a:rPr dirty="0"/>
              <a:t>node-red </a:t>
            </a:r>
            <a:r>
              <a:rPr spc="-5" dirty="0"/>
              <a:t>based</a:t>
            </a:r>
            <a:r>
              <a:rPr spc="10" dirty="0"/>
              <a:t> </a:t>
            </a:r>
            <a:r>
              <a:rPr spc="-5" dirty="0"/>
              <a:t>application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474929"/>
            <a:ext cx="62591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13735" algn="l"/>
              </a:tabLst>
            </a:pPr>
            <a:r>
              <a:rPr spc="-15" dirty="0"/>
              <a:t>10.	</a:t>
            </a:r>
            <a:r>
              <a:rPr dirty="0"/>
              <a:t>Future</a:t>
            </a:r>
            <a:r>
              <a:rPr spc="-150" dirty="0"/>
              <a:t> </a:t>
            </a:r>
            <a:r>
              <a:rPr spc="-5" dirty="0"/>
              <a:t>Scope: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3369" y="1734692"/>
            <a:ext cx="9759950" cy="36722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99700"/>
              </a:lnSpc>
              <a:spcBef>
                <a:spcPts val="10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IoT system has bright </a:t>
            </a:r>
            <a:r>
              <a:rPr sz="2400" dirty="0">
                <a:latin typeface="Corbel"/>
                <a:cs typeface="Corbel"/>
              </a:rPr>
              <a:t>future in agriculture </a:t>
            </a:r>
            <a:r>
              <a:rPr sz="2400" spc="-5" dirty="0">
                <a:latin typeface="Corbel"/>
                <a:cs typeface="Corbel"/>
              </a:rPr>
              <a:t>sector </a:t>
            </a:r>
            <a:r>
              <a:rPr sz="2400" dirty="0">
                <a:latin typeface="Corbel"/>
                <a:cs typeface="Corbel"/>
              </a:rPr>
              <a:t>as it is </a:t>
            </a:r>
            <a:r>
              <a:rPr sz="2400" spc="-5" dirty="0">
                <a:latin typeface="Corbel"/>
                <a:cs typeface="Corbel"/>
              </a:rPr>
              <a:t>perfect match  </a:t>
            </a:r>
            <a:r>
              <a:rPr sz="2400" dirty="0">
                <a:latin typeface="Corbel"/>
                <a:cs typeface="Corbel"/>
              </a:rPr>
              <a:t>for it. </a:t>
            </a:r>
            <a:r>
              <a:rPr sz="2400" spc="-10" dirty="0">
                <a:latin typeface="Corbel"/>
                <a:cs typeface="Corbel"/>
              </a:rPr>
              <a:t>For </a:t>
            </a:r>
            <a:r>
              <a:rPr sz="2400" spc="-5" dirty="0">
                <a:latin typeface="Corbel"/>
                <a:cs typeface="Corbel"/>
              </a:rPr>
              <a:t>better </a:t>
            </a:r>
            <a:r>
              <a:rPr sz="2400" dirty="0">
                <a:latin typeface="Corbel"/>
                <a:cs typeface="Corbel"/>
              </a:rPr>
              <a:t>ease </a:t>
            </a:r>
            <a:r>
              <a:rPr sz="2400" spc="-5" dirty="0">
                <a:latin typeface="Corbel"/>
                <a:cs typeface="Corbel"/>
              </a:rPr>
              <a:t>of integration </a:t>
            </a:r>
            <a:r>
              <a:rPr sz="240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maximization of system </a:t>
            </a:r>
            <a:r>
              <a:rPr sz="2400" dirty="0">
                <a:latin typeface="Corbel"/>
                <a:cs typeface="Corbel"/>
              </a:rPr>
              <a:t>usage, </a:t>
            </a:r>
            <a:r>
              <a:rPr sz="2400" spc="-5" dirty="0">
                <a:latin typeface="Corbel"/>
                <a:cs typeface="Corbel"/>
              </a:rPr>
              <a:t>the  </a:t>
            </a:r>
            <a:r>
              <a:rPr sz="2400" dirty="0">
                <a:latin typeface="Corbel"/>
                <a:cs typeface="Corbel"/>
              </a:rPr>
              <a:t>government must </a:t>
            </a:r>
            <a:r>
              <a:rPr sz="2400" spc="-5" dirty="0">
                <a:latin typeface="Corbel"/>
                <a:cs typeface="Corbel"/>
              </a:rPr>
              <a:t>upgrade their </a:t>
            </a:r>
            <a:r>
              <a:rPr sz="2400" spc="-25" dirty="0">
                <a:latin typeface="Corbel"/>
                <a:cs typeface="Corbel"/>
              </a:rPr>
              <a:t>policy. </a:t>
            </a:r>
            <a:r>
              <a:rPr sz="2400" dirty="0">
                <a:latin typeface="Corbel"/>
                <a:cs typeface="Corbel"/>
              </a:rPr>
              <a:t>The government </a:t>
            </a:r>
            <a:r>
              <a:rPr sz="2400" spc="-10" dirty="0">
                <a:latin typeface="Corbel"/>
                <a:cs typeface="Corbel"/>
              </a:rPr>
              <a:t>should </a:t>
            </a:r>
            <a:r>
              <a:rPr sz="2400" dirty="0">
                <a:latin typeface="Corbel"/>
                <a:cs typeface="Corbel"/>
              </a:rPr>
              <a:t>facilitate  </a:t>
            </a:r>
            <a:r>
              <a:rPr sz="2400" spc="-5" dirty="0">
                <a:latin typeface="Corbel"/>
                <a:cs typeface="Corbel"/>
              </a:rPr>
              <a:t>farmers </a:t>
            </a:r>
            <a:r>
              <a:rPr sz="2400" dirty="0">
                <a:latin typeface="Corbel"/>
                <a:cs typeface="Corbel"/>
              </a:rPr>
              <a:t>by </a:t>
            </a:r>
            <a:r>
              <a:rPr sz="2400" spc="-5" dirty="0">
                <a:latin typeface="Corbel"/>
                <a:cs typeface="Corbel"/>
              </a:rPr>
              <a:t>developing basic </a:t>
            </a:r>
            <a:r>
              <a:rPr sz="2400" dirty="0">
                <a:latin typeface="Corbel"/>
                <a:cs typeface="Corbel"/>
              </a:rPr>
              <a:t>infrastructure </a:t>
            </a:r>
            <a:r>
              <a:rPr sz="2400" spc="-5" dirty="0">
                <a:latin typeface="Corbel"/>
                <a:cs typeface="Corbel"/>
              </a:rPr>
              <a:t>of </a:t>
            </a:r>
            <a:r>
              <a:rPr sz="2400" spc="-10" dirty="0">
                <a:latin typeface="Corbel"/>
                <a:cs typeface="Corbel"/>
              </a:rPr>
              <a:t>internet, </a:t>
            </a:r>
            <a:r>
              <a:rPr sz="2400" spc="-5" dirty="0">
                <a:latin typeface="Corbel"/>
                <a:cs typeface="Corbel"/>
              </a:rPr>
              <a:t>availability </a:t>
            </a:r>
            <a:r>
              <a:rPr sz="2400" spc="15" dirty="0">
                <a:latin typeface="Corbel"/>
                <a:cs typeface="Corbel"/>
              </a:rPr>
              <a:t>of  </a:t>
            </a:r>
            <a:r>
              <a:rPr sz="2400" spc="-5" dirty="0">
                <a:latin typeface="Corbel"/>
                <a:cs typeface="Corbel"/>
              </a:rPr>
              <a:t>governmental </a:t>
            </a:r>
            <a:r>
              <a:rPr sz="2400" dirty="0">
                <a:latin typeface="Corbel"/>
                <a:cs typeface="Corbel"/>
              </a:rPr>
              <a:t>plan </a:t>
            </a:r>
            <a:r>
              <a:rPr sz="2400" spc="-1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policy </a:t>
            </a:r>
            <a:r>
              <a:rPr sz="2400" dirty="0">
                <a:latin typeface="Corbel"/>
                <a:cs typeface="Corbel"/>
              </a:rPr>
              <a:t>regarding </a:t>
            </a:r>
            <a:r>
              <a:rPr sz="2400" spc="-5" dirty="0">
                <a:latin typeface="Corbel"/>
                <a:cs typeface="Corbel"/>
              </a:rPr>
              <a:t>agriculture. The </a:t>
            </a:r>
            <a:r>
              <a:rPr sz="2400" dirty="0">
                <a:latin typeface="Corbel"/>
                <a:cs typeface="Corbel"/>
              </a:rPr>
              <a:t>main </a:t>
            </a:r>
            <a:r>
              <a:rPr sz="2400" spc="-5" dirty="0">
                <a:latin typeface="Corbel"/>
                <a:cs typeface="Corbel"/>
              </a:rPr>
              <a:t>limitation </a:t>
            </a:r>
            <a:r>
              <a:rPr sz="2400" dirty="0">
                <a:latin typeface="Corbel"/>
                <a:cs typeface="Corbel"/>
              </a:rPr>
              <a:t>is  </a:t>
            </a:r>
            <a:r>
              <a:rPr sz="2400" spc="-10" dirty="0">
                <a:latin typeface="Corbel"/>
                <a:cs typeface="Corbel"/>
              </a:rPr>
              <a:t>cost </a:t>
            </a:r>
            <a:r>
              <a:rPr sz="240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system knowledge. </a:t>
            </a: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government </a:t>
            </a:r>
            <a:r>
              <a:rPr sz="2400" spc="-10" dirty="0">
                <a:latin typeface="Corbel"/>
                <a:cs typeface="Corbel"/>
              </a:rPr>
              <a:t>should </a:t>
            </a:r>
            <a:r>
              <a:rPr sz="2400" spc="-5" dirty="0">
                <a:latin typeface="Corbel"/>
                <a:cs typeface="Corbel"/>
              </a:rPr>
              <a:t>realize importance of  the information </a:t>
            </a:r>
            <a:r>
              <a:rPr sz="2400" dirty="0">
                <a:latin typeface="Corbel"/>
                <a:cs typeface="Corbel"/>
              </a:rPr>
              <a:t>that </a:t>
            </a:r>
            <a:r>
              <a:rPr sz="2400" spc="-5" dirty="0">
                <a:latin typeface="Corbel"/>
                <a:cs typeface="Corbel"/>
              </a:rPr>
              <a:t>can </a:t>
            </a:r>
            <a:r>
              <a:rPr sz="2400" dirty="0">
                <a:latin typeface="Corbel"/>
                <a:cs typeface="Corbel"/>
              </a:rPr>
              <a:t>be </a:t>
            </a:r>
            <a:r>
              <a:rPr sz="2400" spc="-5" dirty="0">
                <a:latin typeface="Corbel"/>
                <a:cs typeface="Corbel"/>
              </a:rPr>
              <a:t>generated </a:t>
            </a:r>
            <a:r>
              <a:rPr sz="2400" spc="-10" dirty="0">
                <a:latin typeface="Corbel"/>
                <a:cs typeface="Corbel"/>
              </a:rPr>
              <a:t>from </a:t>
            </a:r>
            <a:r>
              <a:rPr sz="2400" dirty="0">
                <a:latin typeface="Corbel"/>
                <a:cs typeface="Corbel"/>
              </a:rPr>
              <a:t>IoT </a:t>
            </a:r>
            <a:r>
              <a:rPr sz="2400" spc="-10" dirty="0">
                <a:latin typeface="Corbel"/>
                <a:cs typeface="Corbel"/>
              </a:rPr>
              <a:t>system </a:t>
            </a:r>
            <a:r>
              <a:rPr sz="2400" dirty="0">
                <a:latin typeface="Corbel"/>
                <a:cs typeface="Corbel"/>
              </a:rPr>
              <a:t>and </a:t>
            </a:r>
            <a:r>
              <a:rPr sz="2400" spc="-10" dirty="0">
                <a:latin typeface="Corbel"/>
                <a:cs typeface="Corbel"/>
              </a:rPr>
              <a:t>hence  </a:t>
            </a:r>
            <a:r>
              <a:rPr sz="2400" dirty="0">
                <a:latin typeface="Corbel"/>
                <a:cs typeface="Corbel"/>
              </a:rPr>
              <a:t>encourage </a:t>
            </a:r>
            <a:r>
              <a:rPr sz="2400" spc="-5" dirty="0">
                <a:latin typeface="Corbel"/>
                <a:cs typeface="Corbel"/>
              </a:rPr>
              <a:t>farmers </a:t>
            </a:r>
            <a:r>
              <a:rPr sz="2400" dirty="0">
                <a:latin typeface="Corbel"/>
                <a:cs typeface="Corbel"/>
              </a:rPr>
              <a:t>for </a:t>
            </a:r>
            <a:r>
              <a:rPr sz="2400" spc="-1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same providing </a:t>
            </a:r>
            <a:r>
              <a:rPr sz="2400" dirty="0">
                <a:latin typeface="Corbel"/>
                <a:cs typeface="Corbel"/>
              </a:rPr>
              <a:t>cheaper </a:t>
            </a:r>
            <a:r>
              <a:rPr sz="2400" spc="-5" dirty="0">
                <a:latin typeface="Corbel"/>
                <a:cs typeface="Corbel"/>
              </a:rPr>
              <a:t>loans </a:t>
            </a:r>
            <a:r>
              <a:rPr sz="2400" dirty="0">
                <a:latin typeface="Corbel"/>
                <a:cs typeface="Corbel"/>
              </a:rPr>
              <a:t>and ease </a:t>
            </a:r>
            <a:r>
              <a:rPr sz="2400" spc="-5" dirty="0">
                <a:latin typeface="Corbel"/>
                <a:cs typeface="Corbel"/>
              </a:rPr>
              <a:t>of access  to IoT </a:t>
            </a:r>
            <a:r>
              <a:rPr sz="2400" dirty="0">
                <a:latin typeface="Corbel"/>
                <a:cs typeface="Corbel"/>
              </a:rPr>
              <a:t>devices </a:t>
            </a:r>
            <a:r>
              <a:rPr sz="2400" spc="-10" dirty="0">
                <a:latin typeface="Corbel"/>
                <a:cs typeface="Corbel"/>
              </a:rPr>
              <a:t>and </a:t>
            </a:r>
            <a:r>
              <a:rPr sz="2400" spc="-5" dirty="0">
                <a:latin typeface="Corbel"/>
                <a:cs typeface="Corbel"/>
              </a:rPr>
              <a:t>services. </a:t>
            </a:r>
            <a:r>
              <a:rPr sz="2400" dirty="0">
                <a:latin typeface="Corbel"/>
                <a:cs typeface="Corbel"/>
              </a:rPr>
              <a:t>The </a:t>
            </a:r>
            <a:r>
              <a:rPr sz="2400" spc="-5" dirty="0">
                <a:latin typeface="Corbel"/>
                <a:cs typeface="Corbel"/>
              </a:rPr>
              <a:t>farmers </a:t>
            </a:r>
            <a:r>
              <a:rPr sz="2400" spc="-10" dirty="0">
                <a:latin typeface="Corbel"/>
                <a:cs typeface="Corbel"/>
              </a:rPr>
              <a:t>should </a:t>
            </a:r>
            <a:r>
              <a:rPr sz="2400" dirty="0">
                <a:latin typeface="Corbel"/>
                <a:cs typeface="Corbel"/>
              </a:rPr>
              <a:t>be </a:t>
            </a:r>
            <a:r>
              <a:rPr sz="2400" spc="-5" dirty="0">
                <a:latin typeface="Corbel"/>
                <a:cs typeface="Corbel"/>
              </a:rPr>
              <a:t>educated, </a:t>
            </a:r>
            <a:r>
              <a:rPr sz="2400" spc="10" dirty="0">
                <a:latin typeface="Corbel"/>
                <a:cs typeface="Corbel"/>
              </a:rPr>
              <a:t>andvocational  </a:t>
            </a:r>
            <a:r>
              <a:rPr sz="2400" dirty="0">
                <a:latin typeface="Corbel"/>
                <a:cs typeface="Corbel"/>
              </a:rPr>
              <a:t>training </a:t>
            </a:r>
            <a:r>
              <a:rPr sz="2400" spc="-5" dirty="0">
                <a:latin typeface="Corbel"/>
                <a:cs typeface="Corbel"/>
              </a:rPr>
              <a:t>programs should </a:t>
            </a:r>
            <a:r>
              <a:rPr sz="2400" dirty="0">
                <a:latin typeface="Corbel"/>
                <a:cs typeface="Corbel"/>
              </a:rPr>
              <a:t>be </a:t>
            </a:r>
            <a:r>
              <a:rPr sz="2400" spc="-5" dirty="0">
                <a:latin typeface="Corbel"/>
                <a:cs typeface="Corbel"/>
              </a:rPr>
              <a:t>developed </a:t>
            </a:r>
            <a:r>
              <a:rPr sz="2400" dirty="0">
                <a:latin typeface="Corbel"/>
                <a:cs typeface="Corbel"/>
              </a:rPr>
              <a:t>for </a:t>
            </a:r>
            <a:r>
              <a:rPr sz="2400" spc="-5" dirty="0">
                <a:latin typeface="Corbel"/>
                <a:cs typeface="Corbel"/>
              </a:rPr>
              <a:t>better </a:t>
            </a:r>
            <a:r>
              <a:rPr sz="2400" dirty="0">
                <a:latin typeface="Corbel"/>
                <a:cs typeface="Corbel"/>
              </a:rPr>
              <a:t>use </a:t>
            </a:r>
            <a:r>
              <a:rPr sz="2400" spc="-5" dirty="0">
                <a:latin typeface="Corbel"/>
                <a:cs typeface="Corbel"/>
              </a:rPr>
              <a:t>of</a:t>
            </a:r>
            <a:r>
              <a:rPr sz="2400" spc="-90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system.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1841" y="2996894"/>
            <a:ext cx="33280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0" dirty="0">
                <a:latin typeface="Arial Black"/>
                <a:cs typeface="Arial Black"/>
              </a:rPr>
              <a:t>Thank </a:t>
            </a:r>
            <a:r>
              <a:rPr b="0" spc="5" dirty="0">
                <a:latin typeface="Arial Black"/>
                <a:cs typeface="Arial Black"/>
              </a:rPr>
              <a:t>You</a:t>
            </a:r>
            <a:r>
              <a:rPr b="0" spc="-135" dirty="0">
                <a:latin typeface="Arial Black"/>
                <a:cs typeface="Arial Black"/>
              </a:rPr>
              <a:t> </a:t>
            </a:r>
            <a:r>
              <a:rPr b="0" dirty="0">
                <a:latin typeface="Arial Black"/>
                <a:cs typeface="Arial Black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7857" y="392633"/>
            <a:ext cx="59162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74110" algn="l"/>
              </a:tabLst>
            </a:pPr>
            <a:r>
              <a:rPr spc="-15" dirty="0"/>
              <a:t>1.1	</a:t>
            </a:r>
            <a:r>
              <a:rPr dirty="0"/>
              <a:t>Ov</a:t>
            </a:r>
            <a:r>
              <a:rPr spc="10" dirty="0"/>
              <a:t>e</a:t>
            </a:r>
            <a:r>
              <a:rPr dirty="0"/>
              <a:t>r</a:t>
            </a:r>
            <a:r>
              <a:rPr spc="-30" dirty="0"/>
              <a:t>v</a:t>
            </a:r>
            <a:r>
              <a:rPr dirty="0"/>
              <a:t>iew: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0905" y="1122400"/>
            <a:ext cx="9608820" cy="409342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Corbel"/>
                <a:cs typeface="Corbel"/>
              </a:rPr>
              <a:t>Despite the </a:t>
            </a:r>
            <a:r>
              <a:rPr sz="2000" spc="-5" dirty="0">
                <a:latin typeface="Corbel"/>
                <a:cs typeface="Corbel"/>
              </a:rPr>
              <a:t>perception people </a:t>
            </a:r>
            <a:r>
              <a:rPr sz="2000" dirty="0">
                <a:latin typeface="Corbel"/>
                <a:cs typeface="Corbel"/>
              </a:rPr>
              <a:t>may have </a:t>
            </a:r>
            <a:r>
              <a:rPr sz="2000" spc="-5" dirty="0">
                <a:latin typeface="Corbel"/>
                <a:cs typeface="Corbel"/>
              </a:rPr>
              <a:t>regarding </a:t>
            </a:r>
            <a:r>
              <a:rPr sz="2000" spc="-1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agricultural process, </a:t>
            </a:r>
            <a:r>
              <a:rPr sz="2000" spc="-1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reality </a:t>
            </a:r>
            <a:r>
              <a:rPr sz="2000" spc="-10" dirty="0">
                <a:latin typeface="Corbel"/>
                <a:cs typeface="Corbel"/>
              </a:rPr>
              <a:t>is</a:t>
            </a:r>
            <a:r>
              <a:rPr sz="2000" spc="-30" dirty="0">
                <a:latin typeface="Corbel"/>
                <a:cs typeface="Corbel"/>
              </a:rPr>
              <a:t> </a:t>
            </a:r>
            <a:r>
              <a:rPr sz="2000" dirty="0">
                <a:latin typeface="Corbel"/>
                <a:cs typeface="Corbel"/>
              </a:rPr>
              <a:t>that</a:t>
            </a:r>
            <a:r>
              <a:rPr lang="en-IN" sz="2000" dirty="0">
                <a:latin typeface="Corbel"/>
                <a:cs typeface="Corbel"/>
              </a:rPr>
              <a:t> </a:t>
            </a:r>
            <a:r>
              <a:rPr sz="2000" spc="-5" dirty="0">
                <a:latin typeface="Corbel"/>
                <a:cs typeface="Corbel"/>
              </a:rPr>
              <a:t>today's agriculture industry </a:t>
            </a:r>
            <a:r>
              <a:rPr sz="2000" spc="-10" dirty="0">
                <a:latin typeface="Corbel"/>
                <a:cs typeface="Corbel"/>
              </a:rPr>
              <a:t>is </a:t>
            </a:r>
            <a:r>
              <a:rPr sz="2000" spc="-5" dirty="0">
                <a:latin typeface="Corbel"/>
                <a:cs typeface="Corbel"/>
              </a:rPr>
              <a:t>data-centred </a:t>
            </a:r>
            <a:r>
              <a:rPr sz="2000" dirty="0">
                <a:latin typeface="Corbel"/>
                <a:cs typeface="Corbel"/>
              </a:rPr>
              <a:t>, </a:t>
            </a:r>
            <a:r>
              <a:rPr sz="2000" spc="-5" dirty="0">
                <a:latin typeface="Corbel"/>
                <a:cs typeface="Corbel"/>
              </a:rPr>
              <a:t>precise, and smarter </a:t>
            </a:r>
            <a:r>
              <a:rPr sz="2000" spc="-10" dirty="0">
                <a:latin typeface="Corbel"/>
                <a:cs typeface="Corbel"/>
              </a:rPr>
              <a:t>than </a:t>
            </a:r>
            <a:r>
              <a:rPr sz="2000" spc="-5" dirty="0">
                <a:latin typeface="Corbel"/>
                <a:cs typeface="Corbel"/>
              </a:rPr>
              <a:t>ever. The rapid emergence of </a:t>
            </a:r>
            <a:r>
              <a:rPr sz="2000" dirty="0">
                <a:latin typeface="Corbel"/>
                <a:cs typeface="Corbel"/>
              </a:rPr>
              <a:t>the  </a:t>
            </a:r>
            <a:r>
              <a:rPr sz="2000" spc="-5" dirty="0">
                <a:latin typeface="Corbel"/>
                <a:cs typeface="Corbel"/>
              </a:rPr>
              <a:t>Internet-of-Things </a:t>
            </a:r>
            <a:r>
              <a:rPr sz="2000" spc="-10" dirty="0">
                <a:latin typeface="Corbel"/>
                <a:cs typeface="Corbel"/>
              </a:rPr>
              <a:t>(IoT) </a:t>
            </a:r>
            <a:r>
              <a:rPr sz="2000" dirty="0">
                <a:latin typeface="Corbel"/>
                <a:cs typeface="Corbel"/>
              </a:rPr>
              <a:t>based </a:t>
            </a:r>
            <a:r>
              <a:rPr sz="2000" spc="-10" dirty="0">
                <a:latin typeface="Corbel"/>
                <a:cs typeface="Corbel"/>
              </a:rPr>
              <a:t>technologies </a:t>
            </a:r>
            <a:r>
              <a:rPr sz="2000" spc="-5" dirty="0">
                <a:latin typeface="Corbel"/>
                <a:cs typeface="Corbel"/>
              </a:rPr>
              <a:t>redesigned </a:t>
            </a:r>
            <a:r>
              <a:rPr sz="2000" dirty="0">
                <a:latin typeface="Corbel"/>
                <a:cs typeface="Corbel"/>
              </a:rPr>
              <a:t>almost </a:t>
            </a:r>
            <a:r>
              <a:rPr sz="2000" spc="-5" dirty="0">
                <a:latin typeface="Corbel"/>
                <a:cs typeface="Corbel"/>
              </a:rPr>
              <a:t>every industry </a:t>
            </a:r>
            <a:r>
              <a:rPr sz="2000" spc="-10" dirty="0">
                <a:latin typeface="Corbel"/>
                <a:cs typeface="Corbel"/>
              </a:rPr>
              <a:t>including </a:t>
            </a:r>
            <a:r>
              <a:rPr sz="2000" dirty="0">
                <a:latin typeface="Corbel"/>
                <a:cs typeface="Corbel"/>
              </a:rPr>
              <a:t>smart </a:t>
            </a:r>
            <a:r>
              <a:rPr sz="2000" spc="-5" dirty="0">
                <a:latin typeface="Corbel"/>
                <a:cs typeface="Corbel"/>
              </a:rPr>
              <a:t>agriculture  which </a:t>
            </a:r>
            <a:r>
              <a:rPr sz="2000" dirty="0">
                <a:latin typeface="Corbel"/>
                <a:cs typeface="Corbel"/>
              </a:rPr>
              <a:t>moved </a:t>
            </a:r>
            <a:r>
              <a:rPr sz="2000" spc="-1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industry from statistical to quantitative approaches. Such </a:t>
            </a:r>
            <a:r>
              <a:rPr sz="2000" dirty="0">
                <a:latin typeface="Corbel"/>
                <a:cs typeface="Corbel"/>
              </a:rPr>
              <a:t>revolutionary </a:t>
            </a:r>
            <a:r>
              <a:rPr sz="2000" spc="-5" dirty="0">
                <a:latin typeface="Corbel"/>
                <a:cs typeface="Corbel"/>
              </a:rPr>
              <a:t>changes </a:t>
            </a:r>
            <a:r>
              <a:rPr sz="2000" dirty="0">
                <a:latin typeface="Corbel"/>
                <a:cs typeface="Corbel"/>
              </a:rPr>
              <a:t>are  </a:t>
            </a:r>
            <a:r>
              <a:rPr sz="2000" spc="-5" dirty="0">
                <a:latin typeface="Corbel"/>
                <a:cs typeface="Corbel"/>
              </a:rPr>
              <a:t>shaking </a:t>
            </a:r>
            <a:r>
              <a:rPr sz="2000" dirty="0">
                <a:latin typeface="Corbel"/>
                <a:cs typeface="Corbel"/>
              </a:rPr>
              <a:t>the </a:t>
            </a:r>
            <a:r>
              <a:rPr sz="2000" spc="-10" dirty="0">
                <a:latin typeface="Corbel"/>
                <a:cs typeface="Corbel"/>
              </a:rPr>
              <a:t>existing </a:t>
            </a:r>
            <a:r>
              <a:rPr sz="2000" spc="-5" dirty="0">
                <a:latin typeface="Corbel"/>
                <a:cs typeface="Corbel"/>
              </a:rPr>
              <a:t>agriculture methods </a:t>
            </a:r>
            <a:r>
              <a:rPr sz="2000" dirty="0">
                <a:latin typeface="Corbel"/>
                <a:cs typeface="Corbel"/>
              </a:rPr>
              <a:t>and </a:t>
            </a:r>
            <a:r>
              <a:rPr sz="2000" spc="-5" dirty="0">
                <a:latin typeface="Corbel"/>
                <a:cs typeface="Corbel"/>
              </a:rPr>
              <a:t>creating </a:t>
            </a:r>
            <a:r>
              <a:rPr sz="2000" spc="-10" dirty="0">
                <a:latin typeface="Corbel"/>
                <a:cs typeface="Corbel"/>
              </a:rPr>
              <a:t>new opportunities </a:t>
            </a:r>
            <a:r>
              <a:rPr sz="2000" spc="-5" dirty="0">
                <a:latin typeface="Corbel"/>
                <a:cs typeface="Corbel"/>
              </a:rPr>
              <a:t>along </a:t>
            </a:r>
            <a:r>
              <a:rPr sz="2000" dirty="0">
                <a:latin typeface="Corbel"/>
                <a:cs typeface="Corbel"/>
              </a:rPr>
              <a:t>a </a:t>
            </a:r>
            <a:r>
              <a:rPr sz="2000" spc="-5" dirty="0">
                <a:latin typeface="Corbel"/>
                <a:cs typeface="Corbel"/>
              </a:rPr>
              <a:t>range of challenges. </a:t>
            </a:r>
            <a:r>
              <a:rPr sz="2000" spc="-10" dirty="0">
                <a:latin typeface="Corbel"/>
                <a:cs typeface="Corbel"/>
              </a:rPr>
              <a:t>This  </a:t>
            </a:r>
            <a:r>
              <a:rPr lang="en-IN" sz="2000" spc="-5" dirty="0">
                <a:latin typeface="Corbel"/>
                <a:cs typeface="Corbel"/>
              </a:rPr>
              <a:t>project</a:t>
            </a:r>
            <a:r>
              <a:rPr sz="2000" spc="-5" dirty="0">
                <a:latin typeface="Corbel"/>
                <a:cs typeface="Corbel"/>
              </a:rPr>
              <a:t> highlights </a:t>
            </a:r>
            <a:r>
              <a:rPr sz="200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potential of </a:t>
            </a:r>
            <a:r>
              <a:rPr sz="2000" spc="-10" dirty="0">
                <a:latin typeface="Corbel"/>
                <a:cs typeface="Corbel"/>
              </a:rPr>
              <a:t>wireless </a:t>
            </a:r>
            <a:r>
              <a:rPr sz="2000" spc="-5" dirty="0">
                <a:latin typeface="Corbel"/>
                <a:cs typeface="Corbel"/>
              </a:rPr>
              <a:t>sensors and IoT </a:t>
            </a:r>
            <a:r>
              <a:rPr sz="2000" spc="-10" dirty="0">
                <a:latin typeface="Corbel"/>
                <a:cs typeface="Corbel"/>
              </a:rPr>
              <a:t>in </a:t>
            </a:r>
            <a:r>
              <a:rPr sz="2000" spc="-5" dirty="0">
                <a:latin typeface="Corbel"/>
                <a:cs typeface="Corbel"/>
              </a:rPr>
              <a:t>agriculture, </a:t>
            </a:r>
            <a:r>
              <a:rPr sz="2000" dirty="0">
                <a:latin typeface="Corbel"/>
                <a:cs typeface="Corbel"/>
              </a:rPr>
              <a:t>as </a:t>
            </a:r>
            <a:r>
              <a:rPr sz="2000" spc="-5" dirty="0">
                <a:latin typeface="Corbel"/>
                <a:cs typeface="Corbel"/>
              </a:rPr>
              <a:t>well </a:t>
            </a:r>
            <a:r>
              <a:rPr sz="2000" dirty="0">
                <a:latin typeface="Corbel"/>
                <a:cs typeface="Corbel"/>
              </a:rPr>
              <a:t>as the </a:t>
            </a:r>
            <a:r>
              <a:rPr sz="2000" spc="-5" dirty="0">
                <a:latin typeface="Corbel"/>
                <a:cs typeface="Corbel"/>
              </a:rPr>
              <a:t>challenges expected  </a:t>
            </a:r>
            <a:r>
              <a:rPr sz="2000" dirty="0">
                <a:latin typeface="Corbel"/>
                <a:cs typeface="Corbel"/>
              </a:rPr>
              <a:t>to be faced when </a:t>
            </a:r>
            <a:r>
              <a:rPr sz="2000" spc="-5" dirty="0">
                <a:latin typeface="Corbel"/>
                <a:cs typeface="Corbel"/>
              </a:rPr>
              <a:t>integrating </a:t>
            </a:r>
            <a:r>
              <a:rPr sz="2000" spc="-10" dirty="0">
                <a:latin typeface="Corbel"/>
                <a:cs typeface="Corbel"/>
              </a:rPr>
              <a:t>this technology </a:t>
            </a:r>
            <a:r>
              <a:rPr sz="2000" dirty="0">
                <a:latin typeface="Corbel"/>
                <a:cs typeface="Corbel"/>
              </a:rPr>
              <a:t>with the </a:t>
            </a:r>
            <a:r>
              <a:rPr sz="2000" spc="-5" dirty="0">
                <a:latin typeface="Corbel"/>
                <a:cs typeface="Corbel"/>
              </a:rPr>
              <a:t>traditional farming practices. IoT </a:t>
            </a:r>
            <a:r>
              <a:rPr sz="2000" spc="-10" dirty="0">
                <a:latin typeface="Corbel"/>
                <a:cs typeface="Corbel"/>
              </a:rPr>
              <a:t>devices </a:t>
            </a:r>
            <a:r>
              <a:rPr sz="2000" spc="-5" dirty="0">
                <a:latin typeface="Corbel"/>
                <a:cs typeface="Corbel"/>
              </a:rPr>
              <a:t>and  communication </a:t>
            </a:r>
            <a:r>
              <a:rPr sz="2000" spc="-10" dirty="0">
                <a:latin typeface="Corbel"/>
                <a:cs typeface="Corbel"/>
              </a:rPr>
              <a:t>techniques </a:t>
            </a:r>
            <a:r>
              <a:rPr sz="2000" spc="-5" dirty="0">
                <a:latin typeface="Corbel"/>
                <a:cs typeface="Corbel"/>
              </a:rPr>
              <a:t>associated </a:t>
            </a:r>
            <a:r>
              <a:rPr sz="2000" dirty="0">
                <a:latin typeface="Corbel"/>
                <a:cs typeface="Corbel"/>
              </a:rPr>
              <a:t>with </a:t>
            </a:r>
            <a:r>
              <a:rPr sz="2000" spc="-5" dirty="0">
                <a:latin typeface="Corbel"/>
                <a:cs typeface="Corbel"/>
              </a:rPr>
              <a:t>wireless </a:t>
            </a:r>
            <a:r>
              <a:rPr sz="2000" spc="-10" dirty="0">
                <a:latin typeface="Corbel"/>
                <a:cs typeface="Corbel"/>
              </a:rPr>
              <a:t>sensors </a:t>
            </a:r>
            <a:r>
              <a:rPr sz="2000" spc="-5" dirty="0">
                <a:latin typeface="Corbel"/>
                <a:cs typeface="Corbel"/>
              </a:rPr>
              <a:t>encountered </a:t>
            </a:r>
            <a:r>
              <a:rPr sz="2000" spc="-10" dirty="0">
                <a:latin typeface="Corbel"/>
                <a:cs typeface="Corbel"/>
              </a:rPr>
              <a:t>in </a:t>
            </a:r>
            <a:r>
              <a:rPr sz="2000" spc="-5" dirty="0">
                <a:latin typeface="Corbel"/>
                <a:cs typeface="Corbel"/>
              </a:rPr>
              <a:t>agriculture applications </a:t>
            </a:r>
            <a:r>
              <a:rPr sz="2000" dirty="0">
                <a:latin typeface="Corbel"/>
                <a:cs typeface="Corbel"/>
              </a:rPr>
              <a:t>are  </a:t>
            </a:r>
            <a:r>
              <a:rPr sz="2000" spc="-5" dirty="0">
                <a:latin typeface="Corbel"/>
                <a:cs typeface="Corbel"/>
              </a:rPr>
              <a:t>analysed </a:t>
            </a:r>
            <a:r>
              <a:rPr sz="2000" spc="-10" dirty="0">
                <a:latin typeface="Corbel"/>
                <a:cs typeface="Corbel"/>
              </a:rPr>
              <a:t>in </a:t>
            </a:r>
            <a:r>
              <a:rPr sz="2000" spc="-5" dirty="0">
                <a:latin typeface="Corbel"/>
                <a:cs typeface="Corbel"/>
              </a:rPr>
              <a:t>detail. </a:t>
            </a:r>
            <a:r>
              <a:rPr sz="2000" dirty="0">
                <a:latin typeface="Corbel"/>
                <a:cs typeface="Corbel"/>
              </a:rPr>
              <a:t>What </a:t>
            </a:r>
            <a:r>
              <a:rPr sz="2000" spc="-5" dirty="0">
                <a:latin typeface="Corbel"/>
                <a:cs typeface="Corbel"/>
              </a:rPr>
              <a:t>sensors </a:t>
            </a:r>
            <a:r>
              <a:rPr sz="2000" spc="-15" dirty="0">
                <a:latin typeface="Corbel"/>
                <a:cs typeface="Corbel"/>
              </a:rPr>
              <a:t>are </a:t>
            </a:r>
            <a:r>
              <a:rPr sz="2000" spc="-5" dirty="0">
                <a:latin typeface="Corbel"/>
                <a:cs typeface="Corbel"/>
              </a:rPr>
              <a:t>available for specific agriculture application, </a:t>
            </a:r>
            <a:r>
              <a:rPr sz="2000" spc="-10" dirty="0">
                <a:latin typeface="Corbel"/>
                <a:cs typeface="Corbel"/>
              </a:rPr>
              <a:t>like </a:t>
            </a:r>
            <a:r>
              <a:rPr sz="2000" spc="-5" dirty="0">
                <a:latin typeface="Corbel"/>
                <a:cs typeface="Corbel"/>
              </a:rPr>
              <a:t>soil </a:t>
            </a:r>
            <a:r>
              <a:rPr sz="2000" dirty="0">
                <a:latin typeface="Corbel"/>
                <a:cs typeface="Corbel"/>
              </a:rPr>
              <a:t>preparation, </a:t>
            </a:r>
            <a:r>
              <a:rPr sz="2000" spc="-10" dirty="0">
                <a:latin typeface="Corbel"/>
                <a:cs typeface="Corbel"/>
              </a:rPr>
              <a:t>crop  </a:t>
            </a:r>
            <a:r>
              <a:rPr sz="2000" spc="-5" dirty="0">
                <a:latin typeface="Corbel"/>
                <a:cs typeface="Corbel"/>
              </a:rPr>
              <a:t>status, irrigation, </a:t>
            </a:r>
            <a:r>
              <a:rPr sz="2000" spc="-10" dirty="0">
                <a:latin typeface="Corbel"/>
                <a:cs typeface="Corbel"/>
              </a:rPr>
              <a:t>insect </a:t>
            </a:r>
            <a:r>
              <a:rPr sz="2000" spc="-5" dirty="0">
                <a:latin typeface="Corbel"/>
                <a:cs typeface="Corbel"/>
              </a:rPr>
              <a:t>and </a:t>
            </a:r>
            <a:r>
              <a:rPr sz="2000" dirty="0">
                <a:latin typeface="Corbel"/>
                <a:cs typeface="Corbel"/>
              </a:rPr>
              <a:t>pest </a:t>
            </a:r>
            <a:r>
              <a:rPr sz="2000" spc="-10" dirty="0">
                <a:latin typeface="Corbel"/>
                <a:cs typeface="Corbel"/>
              </a:rPr>
              <a:t>detection </a:t>
            </a:r>
            <a:r>
              <a:rPr sz="2000" dirty="0">
                <a:latin typeface="Corbel"/>
                <a:cs typeface="Corbel"/>
              </a:rPr>
              <a:t>are </a:t>
            </a:r>
            <a:r>
              <a:rPr sz="2000" spc="-5" dirty="0">
                <a:latin typeface="Corbel"/>
                <a:cs typeface="Corbel"/>
              </a:rPr>
              <a:t>listed. How this </a:t>
            </a:r>
            <a:r>
              <a:rPr sz="2000" spc="-10" dirty="0">
                <a:latin typeface="Corbel"/>
                <a:cs typeface="Corbel"/>
              </a:rPr>
              <a:t>technology helping </a:t>
            </a:r>
            <a:r>
              <a:rPr sz="200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growers throughout  </a:t>
            </a:r>
            <a:r>
              <a:rPr sz="2000" dirty="0">
                <a:latin typeface="Corbel"/>
                <a:cs typeface="Corbel"/>
              </a:rPr>
              <a:t>the </a:t>
            </a:r>
            <a:r>
              <a:rPr sz="2000" spc="-5" dirty="0">
                <a:latin typeface="Corbel"/>
                <a:cs typeface="Corbel"/>
              </a:rPr>
              <a:t>crop stages, from </a:t>
            </a:r>
            <a:r>
              <a:rPr sz="2000" spc="-10" dirty="0">
                <a:latin typeface="Corbel"/>
                <a:cs typeface="Corbel"/>
              </a:rPr>
              <a:t>sowing </a:t>
            </a:r>
            <a:r>
              <a:rPr sz="2000" spc="-5" dirty="0">
                <a:latin typeface="Corbel"/>
                <a:cs typeface="Corbel"/>
              </a:rPr>
              <a:t>until harvesting, </a:t>
            </a:r>
            <a:r>
              <a:rPr sz="2000" spc="-10" dirty="0">
                <a:latin typeface="Corbel"/>
                <a:cs typeface="Corbel"/>
              </a:rPr>
              <a:t>packing </a:t>
            </a:r>
            <a:r>
              <a:rPr sz="2000" spc="-5" dirty="0">
                <a:latin typeface="Corbel"/>
                <a:cs typeface="Corbel"/>
              </a:rPr>
              <a:t>and transportation </a:t>
            </a:r>
            <a:r>
              <a:rPr sz="2000" spc="-10" dirty="0">
                <a:latin typeface="Corbel"/>
                <a:cs typeface="Corbel"/>
              </a:rPr>
              <a:t>is </a:t>
            </a:r>
            <a:r>
              <a:rPr sz="2000" spc="-5" dirty="0">
                <a:latin typeface="Corbel"/>
                <a:cs typeface="Corbel"/>
              </a:rPr>
              <a:t>explained. </a:t>
            </a:r>
            <a:endParaRPr sz="20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179273"/>
            <a:ext cx="9187815" cy="124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8135" algn="l"/>
              </a:tabLst>
            </a:pPr>
            <a:r>
              <a:rPr sz="3600" spc="-25" dirty="0"/>
              <a:t>1.2	</a:t>
            </a:r>
            <a:r>
              <a:rPr sz="3600" spc="-5" dirty="0"/>
              <a:t>Purpose:</a:t>
            </a:r>
            <a:endParaRPr sz="3600"/>
          </a:p>
          <a:p>
            <a:pPr marL="12700" marR="5080">
              <a:lnSpc>
                <a:spcPts val="2620"/>
              </a:lnSpc>
              <a:spcBef>
                <a:spcPts val="115"/>
              </a:spcBef>
            </a:pPr>
            <a:r>
              <a:rPr sz="2200" spc="-10" dirty="0"/>
              <a:t>The </a:t>
            </a:r>
            <a:r>
              <a:rPr sz="2200" spc="-5" dirty="0"/>
              <a:t>main </a:t>
            </a:r>
            <a:r>
              <a:rPr sz="2200" dirty="0"/>
              <a:t>aim of </a:t>
            </a:r>
            <a:r>
              <a:rPr sz="2200" spc="-5" dirty="0"/>
              <a:t>this project </a:t>
            </a:r>
            <a:r>
              <a:rPr sz="2200" dirty="0"/>
              <a:t>is to turn on and off </a:t>
            </a:r>
            <a:r>
              <a:rPr sz="2200" spc="-5" dirty="0"/>
              <a:t>water </a:t>
            </a:r>
            <a:r>
              <a:rPr sz="2200" dirty="0"/>
              <a:t>pump </a:t>
            </a:r>
            <a:r>
              <a:rPr sz="2200" spc="-10" dirty="0"/>
              <a:t>from </a:t>
            </a:r>
            <a:r>
              <a:rPr sz="2200" spc="-5" dirty="0"/>
              <a:t>anywhere  </a:t>
            </a:r>
            <a:r>
              <a:rPr sz="2200" dirty="0"/>
              <a:t>using </a:t>
            </a:r>
            <a:r>
              <a:rPr sz="2200" spc="-5" dirty="0"/>
              <a:t>mobile phone.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563369" y="1783461"/>
            <a:ext cx="9616440" cy="44081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99085" marR="398780" indent="-287020">
              <a:lnSpc>
                <a:spcPts val="2300"/>
              </a:lnSpc>
              <a:spcBef>
                <a:spcPts val="465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dirty="0">
                <a:latin typeface="Corbel"/>
                <a:cs typeface="Corbel"/>
              </a:rPr>
              <a:t>Smart </a:t>
            </a:r>
            <a:r>
              <a:rPr sz="2200" spc="-5" dirty="0">
                <a:latin typeface="Corbel"/>
                <a:cs typeface="Corbel"/>
              </a:rPr>
              <a:t>Agriculture </a:t>
            </a:r>
            <a:r>
              <a:rPr sz="2200" dirty="0">
                <a:latin typeface="Corbel"/>
                <a:cs typeface="Corbel"/>
              </a:rPr>
              <a:t>System based on IoT can </a:t>
            </a:r>
            <a:r>
              <a:rPr sz="2200" spc="-5" dirty="0">
                <a:latin typeface="Corbel"/>
                <a:cs typeface="Corbel"/>
              </a:rPr>
              <a:t>monitor </a:t>
            </a:r>
            <a:r>
              <a:rPr sz="2200" spc="-10" dirty="0">
                <a:latin typeface="Corbel"/>
                <a:cs typeface="Corbel"/>
              </a:rPr>
              <a:t>soil </a:t>
            </a:r>
            <a:r>
              <a:rPr sz="2200" spc="-5" dirty="0">
                <a:latin typeface="Corbel"/>
                <a:cs typeface="Corbel"/>
              </a:rPr>
              <a:t>moisture </a:t>
            </a:r>
            <a:r>
              <a:rPr sz="2200" spc="10" dirty="0">
                <a:latin typeface="Corbel"/>
                <a:cs typeface="Corbel"/>
              </a:rPr>
              <a:t>and</a:t>
            </a:r>
            <a:r>
              <a:rPr lang="en-IN" sz="2200" spc="10" dirty="0">
                <a:latin typeface="Corbel"/>
                <a:cs typeface="Corbel"/>
              </a:rPr>
              <a:t> </a:t>
            </a:r>
            <a:r>
              <a:rPr sz="2200" spc="10" dirty="0">
                <a:latin typeface="Corbel"/>
                <a:cs typeface="Corbel"/>
              </a:rPr>
              <a:t>climatic  </a:t>
            </a:r>
            <a:r>
              <a:rPr sz="2200" spc="-5" dirty="0">
                <a:latin typeface="Corbel"/>
                <a:cs typeface="Corbel"/>
              </a:rPr>
              <a:t>conditions </a:t>
            </a:r>
            <a:r>
              <a:rPr sz="2200" dirty="0">
                <a:latin typeface="Corbel"/>
                <a:cs typeface="Corbel"/>
              </a:rPr>
              <a:t>to </a:t>
            </a:r>
            <a:r>
              <a:rPr sz="2200" spc="-5" dirty="0">
                <a:latin typeface="Corbel"/>
                <a:cs typeface="Corbel"/>
              </a:rPr>
              <a:t>grow and </a:t>
            </a:r>
            <a:r>
              <a:rPr sz="2200" dirty="0">
                <a:latin typeface="Corbel"/>
                <a:cs typeface="Corbel"/>
              </a:rPr>
              <a:t>yield a good</a:t>
            </a:r>
            <a:r>
              <a:rPr sz="2200" spc="-90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crop.</a:t>
            </a:r>
          </a:p>
          <a:p>
            <a:pPr marL="299085" marR="140335" indent="-287020">
              <a:lnSpc>
                <a:spcPct val="100899"/>
              </a:lnSpc>
              <a:spcBef>
                <a:spcPts val="590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dirty="0">
                <a:latin typeface="Corbel"/>
                <a:cs typeface="Corbel"/>
              </a:rPr>
              <a:t>The farmer </a:t>
            </a:r>
            <a:r>
              <a:rPr sz="2200" spc="-15" dirty="0">
                <a:latin typeface="Corbel"/>
                <a:cs typeface="Corbel"/>
              </a:rPr>
              <a:t>can </a:t>
            </a:r>
            <a:r>
              <a:rPr sz="2200" spc="-5" dirty="0">
                <a:latin typeface="Corbel"/>
                <a:cs typeface="Corbel"/>
              </a:rPr>
              <a:t>also </a:t>
            </a:r>
            <a:r>
              <a:rPr sz="2200" spc="5" dirty="0">
                <a:latin typeface="Corbel"/>
                <a:cs typeface="Corbel"/>
              </a:rPr>
              <a:t>get </a:t>
            </a:r>
            <a:r>
              <a:rPr sz="2200" spc="-10" dirty="0">
                <a:latin typeface="Corbel"/>
                <a:cs typeface="Corbel"/>
              </a:rPr>
              <a:t>the </a:t>
            </a:r>
            <a:r>
              <a:rPr sz="2200" dirty="0">
                <a:latin typeface="Corbel"/>
                <a:cs typeface="Corbel"/>
              </a:rPr>
              <a:t>real </a:t>
            </a:r>
            <a:r>
              <a:rPr sz="2200" spc="-5" dirty="0">
                <a:latin typeface="Corbel"/>
                <a:cs typeface="Corbel"/>
              </a:rPr>
              <a:t>time weather forecasting </a:t>
            </a:r>
            <a:r>
              <a:rPr sz="2200" dirty="0">
                <a:latin typeface="Corbel"/>
                <a:cs typeface="Corbel"/>
              </a:rPr>
              <a:t>data </a:t>
            </a:r>
            <a:r>
              <a:rPr sz="2200" spc="-5" dirty="0">
                <a:latin typeface="Corbel"/>
                <a:cs typeface="Corbel"/>
              </a:rPr>
              <a:t>by </a:t>
            </a:r>
            <a:r>
              <a:rPr sz="2200" dirty="0">
                <a:latin typeface="Corbel"/>
                <a:cs typeface="Corbel"/>
              </a:rPr>
              <a:t>using </a:t>
            </a:r>
            <a:r>
              <a:rPr sz="2200" spc="-5" dirty="0">
                <a:latin typeface="Corbel"/>
                <a:cs typeface="Corbel"/>
              </a:rPr>
              <a:t>external  platforms like Open </a:t>
            </a:r>
            <a:r>
              <a:rPr sz="2200" dirty="0">
                <a:latin typeface="Corbel"/>
                <a:cs typeface="Corbel"/>
              </a:rPr>
              <a:t>Weather </a:t>
            </a:r>
            <a:r>
              <a:rPr sz="2200" spc="-5" dirty="0">
                <a:latin typeface="Corbel"/>
                <a:cs typeface="Corbel"/>
              </a:rPr>
              <a:t>API.</a:t>
            </a:r>
            <a:endParaRPr sz="2200" dirty="0">
              <a:latin typeface="Corbel"/>
              <a:cs typeface="Corbel"/>
            </a:endParaRPr>
          </a:p>
          <a:p>
            <a:pPr marL="299085" marR="344170" indent="-287020">
              <a:lnSpc>
                <a:spcPts val="2330"/>
              </a:lnSpc>
              <a:spcBef>
                <a:spcPts val="1250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dirty="0">
                <a:latin typeface="Corbel"/>
                <a:cs typeface="Corbel"/>
              </a:rPr>
              <a:t>Farmer </a:t>
            </a:r>
            <a:r>
              <a:rPr sz="2200" spc="-5" dirty="0">
                <a:latin typeface="Corbel"/>
                <a:cs typeface="Corbel"/>
              </a:rPr>
              <a:t>is </a:t>
            </a:r>
            <a:r>
              <a:rPr sz="2200" dirty="0">
                <a:latin typeface="Corbel"/>
                <a:cs typeface="Corbel"/>
              </a:rPr>
              <a:t>provided a </a:t>
            </a:r>
            <a:r>
              <a:rPr sz="2200" spc="-5" dirty="0">
                <a:latin typeface="Corbel"/>
                <a:cs typeface="Corbel"/>
              </a:rPr>
              <a:t>mobile </a:t>
            </a:r>
            <a:r>
              <a:rPr sz="2200" dirty="0">
                <a:latin typeface="Corbel"/>
                <a:cs typeface="Corbel"/>
              </a:rPr>
              <a:t>app </a:t>
            </a:r>
            <a:r>
              <a:rPr sz="2200" spc="-5" dirty="0">
                <a:latin typeface="Corbel"/>
                <a:cs typeface="Corbel"/>
              </a:rPr>
              <a:t>using which </a:t>
            </a:r>
            <a:r>
              <a:rPr sz="2200" dirty="0">
                <a:latin typeface="Corbel"/>
                <a:cs typeface="Corbel"/>
              </a:rPr>
              <a:t>he </a:t>
            </a:r>
            <a:r>
              <a:rPr sz="2200" spc="-15" dirty="0">
                <a:latin typeface="Corbel"/>
                <a:cs typeface="Corbel"/>
              </a:rPr>
              <a:t>can </a:t>
            </a:r>
            <a:r>
              <a:rPr sz="2200" dirty="0">
                <a:latin typeface="Corbel"/>
                <a:cs typeface="Corbel"/>
              </a:rPr>
              <a:t>monitor </a:t>
            </a:r>
            <a:r>
              <a:rPr sz="2200" spc="-1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temperature </a:t>
            </a:r>
            <a:r>
              <a:rPr sz="2200" dirty="0">
                <a:latin typeface="Corbel"/>
                <a:cs typeface="Corbel"/>
              </a:rPr>
              <a:t>,  </a:t>
            </a:r>
            <a:r>
              <a:rPr sz="2200" spc="-5" dirty="0">
                <a:latin typeface="Corbel"/>
                <a:cs typeface="Corbel"/>
              </a:rPr>
              <a:t>humidity </a:t>
            </a:r>
            <a:r>
              <a:rPr sz="2200" spc="5" dirty="0">
                <a:latin typeface="Corbel"/>
                <a:cs typeface="Corbel"/>
              </a:rPr>
              <a:t>and </a:t>
            </a:r>
            <a:r>
              <a:rPr sz="2200" spc="-5" dirty="0">
                <a:latin typeface="Corbel"/>
                <a:cs typeface="Corbel"/>
              </a:rPr>
              <a:t>soil moisture </a:t>
            </a:r>
            <a:r>
              <a:rPr sz="2200" dirty="0">
                <a:latin typeface="Corbel"/>
                <a:cs typeface="Corbel"/>
              </a:rPr>
              <a:t>parameters </a:t>
            </a:r>
            <a:r>
              <a:rPr sz="2200" spc="-5" dirty="0">
                <a:latin typeface="Corbel"/>
                <a:cs typeface="Corbel"/>
              </a:rPr>
              <a:t>along </a:t>
            </a:r>
            <a:r>
              <a:rPr sz="2200" dirty="0">
                <a:latin typeface="Corbel"/>
                <a:cs typeface="Corbel"/>
              </a:rPr>
              <a:t>with weather </a:t>
            </a:r>
            <a:r>
              <a:rPr sz="2200" spc="-5" dirty="0">
                <a:latin typeface="Corbel"/>
                <a:cs typeface="Corbel"/>
              </a:rPr>
              <a:t>forecasting</a:t>
            </a:r>
            <a:r>
              <a:rPr sz="2200" spc="-185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details.</a:t>
            </a:r>
            <a:endParaRPr sz="2200" dirty="0">
              <a:latin typeface="Corbel"/>
              <a:cs typeface="Corbel"/>
            </a:endParaRPr>
          </a:p>
          <a:p>
            <a:pPr marL="299085" marR="5080" indent="-287020">
              <a:lnSpc>
                <a:spcPts val="2330"/>
              </a:lnSpc>
              <a:spcBef>
                <a:spcPts val="1270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spc="5" dirty="0">
                <a:latin typeface="Corbel"/>
                <a:cs typeface="Corbel"/>
              </a:rPr>
              <a:t>Based </a:t>
            </a:r>
            <a:r>
              <a:rPr sz="2200" dirty="0">
                <a:latin typeface="Corbel"/>
                <a:cs typeface="Corbel"/>
              </a:rPr>
              <a:t>on </a:t>
            </a:r>
            <a:r>
              <a:rPr sz="2200" spc="-5" dirty="0">
                <a:latin typeface="Corbel"/>
                <a:cs typeface="Corbel"/>
              </a:rPr>
              <a:t>all </a:t>
            </a:r>
            <a:r>
              <a:rPr sz="220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parameters </a:t>
            </a:r>
            <a:r>
              <a:rPr sz="2200" dirty="0">
                <a:latin typeface="Corbel"/>
                <a:cs typeface="Corbel"/>
              </a:rPr>
              <a:t>he </a:t>
            </a:r>
            <a:r>
              <a:rPr sz="2200" spc="-5" dirty="0">
                <a:latin typeface="Corbel"/>
                <a:cs typeface="Corbel"/>
              </a:rPr>
              <a:t>can water his </a:t>
            </a:r>
            <a:r>
              <a:rPr sz="2200" dirty="0">
                <a:latin typeface="Corbel"/>
                <a:cs typeface="Corbel"/>
              </a:rPr>
              <a:t>crop </a:t>
            </a:r>
            <a:r>
              <a:rPr sz="2200" spc="-5" dirty="0">
                <a:latin typeface="Corbel"/>
                <a:cs typeface="Corbel"/>
              </a:rPr>
              <a:t>by controlling </a:t>
            </a:r>
            <a:r>
              <a:rPr sz="220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motors</a:t>
            </a:r>
            <a:r>
              <a:rPr sz="2200" spc="-229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using  </a:t>
            </a:r>
            <a:r>
              <a:rPr sz="220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mobile</a:t>
            </a:r>
            <a:r>
              <a:rPr sz="2200" spc="10" dirty="0">
                <a:latin typeface="Corbel"/>
                <a:cs typeface="Corbel"/>
              </a:rPr>
              <a:t> </a:t>
            </a:r>
            <a:r>
              <a:rPr sz="2200" dirty="0">
                <a:latin typeface="Corbel"/>
                <a:cs typeface="Corbel"/>
              </a:rPr>
              <a:t>application.</a:t>
            </a:r>
          </a:p>
          <a:p>
            <a:pPr marL="299085" marR="8255" indent="-287020">
              <a:lnSpc>
                <a:spcPts val="2620"/>
              </a:lnSpc>
              <a:spcBef>
                <a:spcPts val="725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dirty="0">
                <a:latin typeface="Corbel"/>
                <a:cs typeface="Corbel"/>
              </a:rPr>
              <a:t>Even </a:t>
            </a:r>
            <a:r>
              <a:rPr sz="2200" spc="-5" dirty="0">
                <a:latin typeface="Corbel"/>
                <a:cs typeface="Corbel"/>
              </a:rPr>
              <a:t>if </a:t>
            </a:r>
            <a:r>
              <a:rPr sz="220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farmer is </a:t>
            </a:r>
            <a:r>
              <a:rPr sz="2200" spc="5" dirty="0">
                <a:latin typeface="Corbel"/>
                <a:cs typeface="Corbel"/>
              </a:rPr>
              <a:t>not </a:t>
            </a:r>
            <a:r>
              <a:rPr sz="2200" dirty="0">
                <a:latin typeface="Corbel"/>
                <a:cs typeface="Corbel"/>
              </a:rPr>
              <a:t>present near </a:t>
            </a:r>
            <a:r>
              <a:rPr sz="2200" spc="-5" dirty="0">
                <a:latin typeface="Corbel"/>
                <a:cs typeface="Corbel"/>
              </a:rPr>
              <a:t>his </a:t>
            </a:r>
            <a:r>
              <a:rPr sz="2200" dirty="0">
                <a:latin typeface="Corbel"/>
                <a:cs typeface="Corbel"/>
              </a:rPr>
              <a:t>crop he </a:t>
            </a:r>
            <a:r>
              <a:rPr sz="2200" spc="-5" dirty="0">
                <a:latin typeface="Corbel"/>
                <a:cs typeface="Corbel"/>
              </a:rPr>
              <a:t>can </a:t>
            </a:r>
            <a:r>
              <a:rPr sz="2200" dirty="0">
                <a:latin typeface="Corbel"/>
                <a:cs typeface="Corbel"/>
              </a:rPr>
              <a:t>water </a:t>
            </a:r>
            <a:r>
              <a:rPr sz="2200" spc="-5" dirty="0">
                <a:latin typeface="Corbel"/>
                <a:cs typeface="Corbel"/>
              </a:rPr>
              <a:t>his </a:t>
            </a:r>
            <a:r>
              <a:rPr sz="2200" dirty="0">
                <a:latin typeface="Corbel"/>
                <a:cs typeface="Corbel"/>
              </a:rPr>
              <a:t>crop </a:t>
            </a:r>
            <a:r>
              <a:rPr sz="2200" spc="15" dirty="0">
                <a:latin typeface="Corbel"/>
                <a:cs typeface="Corbel"/>
              </a:rPr>
              <a:t>bycontrolling  </a:t>
            </a:r>
            <a:r>
              <a:rPr sz="220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motors using </a:t>
            </a:r>
            <a:r>
              <a:rPr sz="2200" spc="-10" dirty="0">
                <a:latin typeface="Corbel"/>
                <a:cs typeface="Corbel"/>
              </a:rPr>
              <a:t>the </a:t>
            </a:r>
            <a:r>
              <a:rPr sz="2200" spc="-5" dirty="0">
                <a:latin typeface="Corbel"/>
                <a:cs typeface="Corbel"/>
              </a:rPr>
              <a:t>mobile application </a:t>
            </a:r>
            <a:r>
              <a:rPr sz="2200" dirty="0">
                <a:latin typeface="Corbel"/>
                <a:cs typeface="Corbel"/>
              </a:rPr>
              <a:t>from</a:t>
            </a:r>
            <a:r>
              <a:rPr sz="2200" spc="-5" dirty="0">
                <a:latin typeface="Corbel"/>
                <a:cs typeface="Corbel"/>
              </a:rPr>
              <a:t> anywhere.</a:t>
            </a:r>
            <a:endParaRPr sz="2200" dirty="0">
              <a:latin typeface="Corbel"/>
              <a:cs typeface="Corbel"/>
            </a:endParaRPr>
          </a:p>
          <a:p>
            <a:pPr marL="299085" marR="1062990" indent="-287020">
              <a:lnSpc>
                <a:spcPts val="2330"/>
              </a:lnSpc>
              <a:spcBef>
                <a:spcPts val="1185"/>
              </a:spcBef>
              <a:buClr>
                <a:srgbClr val="1285C3"/>
              </a:buClr>
              <a:buSzPct val="145454"/>
              <a:buFont typeface="Arial"/>
              <a:buChar char="•"/>
              <a:tabLst>
                <a:tab pos="299720" algn="l"/>
              </a:tabLst>
            </a:pPr>
            <a:r>
              <a:rPr sz="2200" spc="-5" dirty="0">
                <a:latin typeface="Corbel"/>
                <a:cs typeface="Corbel"/>
              </a:rPr>
              <a:t>This </a:t>
            </a:r>
            <a:r>
              <a:rPr sz="2200" dirty="0">
                <a:latin typeface="Corbel"/>
                <a:cs typeface="Corbel"/>
              </a:rPr>
              <a:t>can </a:t>
            </a:r>
            <a:r>
              <a:rPr sz="2200" spc="-5" dirty="0">
                <a:latin typeface="Corbel"/>
                <a:cs typeface="Corbel"/>
              </a:rPr>
              <a:t>be </a:t>
            </a:r>
            <a:r>
              <a:rPr sz="2200" dirty="0">
                <a:latin typeface="Corbel"/>
                <a:cs typeface="Corbel"/>
              </a:rPr>
              <a:t>a ground-breaking </a:t>
            </a:r>
            <a:r>
              <a:rPr sz="2200" spc="-5" dirty="0">
                <a:latin typeface="Corbel"/>
                <a:cs typeface="Corbel"/>
              </a:rPr>
              <a:t>invention for people </a:t>
            </a:r>
            <a:r>
              <a:rPr sz="2200" spc="-10" dirty="0">
                <a:latin typeface="Corbel"/>
                <a:cs typeface="Corbel"/>
              </a:rPr>
              <a:t>still </a:t>
            </a:r>
            <a:r>
              <a:rPr sz="2200" dirty="0">
                <a:latin typeface="Corbel"/>
                <a:cs typeface="Corbel"/>
              </a:rPr>
              <a:t>using </a:t>
            </a:r>
            <a:r>
              <a:rPr sz="2200" spc="-5" dirty="0">
                <a:latin typeface="Corbel"/>
                <a:cs typeface="Corbel"/>
              </a:rPr>
              <a:t>traditional  </a:t>
            </a:r>
            <a:r>
              <a:rPr sz="2200" dirty="0">
                <a:latin typeface="Corbel"/>
                <a:cs typeface="Corbel"/>
              </a:rPr>
              <a:t>agricultural</a:t>
            </a:r>
            <a:r>
              <a:rPr sz="2200" spc="-20" dirty="0">
                <a:latin typeface="Corbel"/>
                <a:cs typeface="Corbel"/>
              </a:rPr>
              <a:t> </a:t>
            </a:r>
            <a:r>
              <a:rPr sz="2200" spc="-5" dirty="0">
                <a:latin typeface="Corbel"/>
                <a:cs typeface="Corbel"/>
              </a:rPr>
              <a:t>techniques.</a:t>
            </a:r>
            <a:endParaRPr sz="22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Literature</a:t>
            </a:r>
            <a:r>
              <a:rPr spc="-45" dirty="0"/>
              <a:t> </a:t>
            </a:r>
            <a:r>
              <a:rPr spc="-5" dirty="0"/>
              <a:t>survey: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3473" y="1097102"/>
            <a:ext cx="40100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27100" algn="l"/>
              </a:tabLst>
            </a:pPr>
            <a:r>
              <a:rPr sz="3100" b="1" spc="-30" dirty="0">
                <a:latin typeface="Corbel"/>
                <a:cs typeface="Corbel"/>
              </a:rPr>
              <a:t>2.1	</a:t>
            </a:r>
            <a:r>
              <a:rPr sz="3100" b="1" spc="-5" dirty="0">
                <a:latin typeface="Corbel"/>
                <a:cs typeface="Corbel"/>
              </a:rPr>
              <a:t>Existing</a:t>
            </a:r>
            <a:r>
              <a:rPr sz="3100" b="1" spc="-55" dirty="0">
                <a:latin typeface="Corbel"/>
                <a:cs typeface="Corbel"/>
              </a:rPr>
              <a:t> </a:t>
            </a:r>
            <a:r>
              <a:rPr sz="3100" b="1" spc="-5" dirty="0">
                <a:latin typeface="Corbel"/>
                <a:cs typeface="Corbel"/>
              </a:rPr>
              <a:t>Problems</a:t>
            </a:r>
            <a:endParaRPr sz="3100">
              <a:latin typeface="Corbel"/>
              <a:cs typeface="Corbe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3473" y="2649473"/>
            <a:ext cx="9589770" cy="230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indent="-290195">
              <a:lnSpc>
                <a:spcPct val="100000"/>
              </a:lnSpc>
              <a:spcBef>
                <a:spcPts val="10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302895" algn="l"/>
              </a:tabLst>
            </a:pPr>
            <a:r>
              <a:rPr sz="2400" spc="-5" dirty="0">
                <a:latin typeface="Corbel"/>
                <a:cs typeface="Corbel"/>
              </a:rPr>
              <a:t>Monitoring of </a:t>
            </a:r>
            <a:r>
              <a:rPr sz="2400" dirty="0">
                <a:latin typeface="Corbel"/>
                <a:cs typeface="Corbel"/>
              </a:rPr>
              <a:t>climate </a:t>
            </a:r>
            <a:r>
              <a:rPr sz="2400" spc="-5" dirty="0">
                <a:latin typeface="Corbel"/>
                <a:cs typeface="Corbel"/>
              </a:rPr>
              <a:t>conditions is </a:t>
            </a:r>
            <a:r>
              <a:rPr sz="2400" dirty="0">
                <a:latin typeface="Corbel"/>
                <a:cs typeface="Corbel"/>
              </a:rPr>
              <a:t>a difficult </a:t>
            </a:r>
            <a:r>
              <a:rPr sz="2400" spc="-5" dirty="0">
                <a:latin typeface="Corbel"/>
                <a:cs typeface="Corbel"/>
              </a:rPr>
              <a:t>task </a:t>
            </a:r>
            <a:r>
              <a:rPr sz="2400" dirty="0">
                <a:latin typeface="Corbel"/>
                <a:cs typeface="Corbel"/>
              </a:rPr>
              <a:t>for </a:t>
            </a:r>
            <a:r>
              <a:rPr sz="2400" spc="-5" dirty="0">
                <a:latin typeface="Corbel"/>
                <a:cs typeface="Corbel"/>
              </a:rPr>
              <a:t>most of </a:t>
            </a:r>
            <a:r>
              <a:rPr sz="2400" dirty="0">
                <a:latin typeface="Corbel"/>
                <a:cs typeface="Corbel"/>
              </a:rPr>
              <a:t>the</a:t>
            </a:r>
            <a:r>
              <a:rPr sz="2400" spc="-80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farmers.</a:t>
            </a:r>
            <a:endParaRPr sz="2400">
              <a:latin typeface="Corbel"/>
              <a:cs typeface="Corbel"/>
            </a:endParaRPr>
          </a:p>
          <a:p>
            <a:pPr marL="302260" marR="5080" indent="-290195">
              <a:lnSpc>
                <a:spcPts val="2760"/>
              </a:lnSpc>
              <a:spcBef>
                <a:spcPts val="134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302895" algn="l"/>
              </a:tabLst>
            </a:pPr>
            <a:r>
              <a:rPr sz="2400" spc="-5" dirty="0">
                <a:latin typeface="Corbel"/>
                <a:cs typeface="Corbel"/>
              </a:rPr>
              <a:t>Crop management </a:t>
            </a:r>
            <a:r>
              <a:rPr sz="2400" spc="-10" dirty="0">
                <a:latin typeface="Corbel"/>
                <a:cs typeface="Corbel"/>
              </a:rPr>
              <a:t>without </a:t>
            </a:r>
            <a:r>
              <a:rPr sz="2400" spc="-5" dirty="0">
                <a:latin typeface="Corbel"/>
                <a:cs typeface="Corbel"/>
              </a:rPr>
              <a:t>specific </a:t>
            </a:r>
            <a:r>
              <a:rPr sz="2400" dirty="0">
                <a:latin typeface="Corbel"/>
                <a:cs typeface="Corbel"/>
              </a:rPr>
              <a:t>data </a:t>
            </a:r>
            <a:r>
              <a:rPr sz="2400" spc="-5" dirty="0">
                <a:latin typeface="Corbel"/>
                <a:cs typeface="Corbel"/>
              </a:rPr>
              <a:t>and conditions </a:t>
            </a:r>
            <a:r>
              <a:rPr sz="2400" spc="-10" dirty="0">
                <a:latin typeface="Corbel"/>
                <a:cs typeface="Corbel"/>
              </a:rPr>
              <a:t>of </a:t>
            </a:r>
            <a:r>
              <a:rPr sz="2400" dirty="0">
                <a:latin typeface="Corbel"/>
                <a:cs typeface="Corbel"/>
              </a:rPr>
              <a:t>the field </a:t>
            </a:r>
            <a:r>
              <a:rPr sz="2400" spc="-5" dirty="0">
                <a:latin typeface="Corbel"/>
                <a:cs typeface="Corbel"/>
              </a:rPr>
              <a:t>affects  the crop</a:t>
            </a:r>
            <a:r>
              <a:rPr sz="2400" spc="-20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health.</a:t>
            </a:r>
            <a:endParaRPr sz="2400">
              <a:latin typeface="Corbel"/>
              <a:cs typeface="Corbel"/>
            </a:endParaRPr>
          </a:p>
          <a:p>
            <a:pPr marL="302260" indent="-290195">
              <a:lnSpc>
                <a:spcPct val="100000"/>
              </a:lnSpc>
              <a:spcBef>
                <a:spcPts val="115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302895" algn="l"/>
              </a:tabLst>
            </a:pPr>
            <a:r>
              <a:rPr sz="2400" spc="-5" dirty="0">
                <a:latin typeface="Corbel"/>
                <a:cs typeface="Corbel"/>
              </a:rPr>
              <a:t>Inability </a:t>
            </a:r>
            <a:r>
              <a:rPr sz="2400" dirty="0">
                <a:latin typeface="Corbel"/>
                <a:cs typeface="Corbel"/>
              </a:rPr>
              <a:t>to </a:t>
            </a:r>
            <a:r>
              <a:rPr sz="2400" spc="-5" dirty="0">
                <a:latin typeface="Corbel"/>
                <a:cs typeface="Corbel"/>
              </a:rPr>
              <a:t>water the </a:t>
            </a:r>
            <a:r>
              <a:rPr sz="2400" spc="-10" dirty="0">
                <a:latin typeface="Corbel"/>
                <a:cs typeface="Corbel"/>
              </a:rPr>
              <a:t>crops </a:t>
            </a:r>
            <a:r>
              <a:rPr sz="2400" dirty="0">
                <a:latin typeface="Corbel"/>
                <a:cs typeface="Corbel"/>
              </a:rPr>
              <a:t>in </a:t>
            </a:r>
            <a:r>
              <a:rPr sz="2400" spc="-5" dirty="0">
                <a:latin typeface="Corbel"/>
                <a:cs typeface="Corbel"/>
              </a:rPr>
              <a:t>right </a:t>
            </a:r>
            <a:r>
              <a:rPr sz="2400" dirty="0">
                <a:latin typeface="Corbel"/>
                <a:cs typeface="Corbel"/>
              </a:rPr>
              <a:t>amount and </a:t>
            </a:r>
            <a:r>
              <a:rPr sz="2400" spc="-10" dirty="0">
                <a:latin typeface="Corbel"/>
                <a:cs typeface="Corbel"/>
              </a:rPr>
              <a:t>without </a:t>
            </a:r>
            <a:r>
              <a:rPr sz="2400" dirty="0">
                <a:latin typeface="Corbel"/>
                <a:cs typeface="Corbel"/>
              </a:rPr>
              <a:t>man</a:t>
            </a:r>
            <a:r>
              <a:rPr sz="2400" spc="45" dirty="0">
                <a:latin typeface="Corbel"/>
                <a:cs typeface="Corbel"/>
              </a:rPr>
              <a:t> </a:t>
            </a:r>
            <a:r>
              <a:rPr sz="2400" spc="-25" dirty="0">
                <a:latin typeface="Corbel"/>
                <a:cs typeface="Corbel"/>
              </a:rPr>
              <a:t>power.</a:t>
            </a:r>
            <a:endParaRPr sz="2400">
              <a:latin typeface="Corbel"/>
              <a:cs typeface="Corbel"/>
            </a:endParaRPr>
          </a:p>
          <a:p>
            <a:pPr marL="302260" indent="-290195">
              <a:lnSpc>
                <a:spcPct val="100000"/>
              </a:lnSpc>
              <a:spcBef>
                <a:spcPts val="108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302895" algn="l"/>
              </a:tabLst>
            </a:pPr>
            <a:r>
              <a:rPr sz="2400" spc="-10" dirty="0">
                <a:latin typeface="Corbel"/>
                <a:cs typeface="Corbel"/>
              </a:rPr>
              <a:t>Loss </a:t>
            </a:r>
            <a:r>
              <a:rPr sz="2400" spc="-5" dirty="0">
                <a:latin typeface="Corbel"/>
                <a:cs typeface="Corbel"/>
              </a:rPr>
              <a:t>of </a:t>
            </a:r>
            <a:r>
              <a:rPr sz="2400" dirty="0">
                <a:latin typeface="Corbel"/>
                <a:cs typeface="Corbel"/>
              </a:rPr>
              <a:t>resources and </a:t>
            </a:r>
            <a:r>
              <a:rPr sz="2400" spc="-10" dirty="0">
                <a:latin typeface="Corbel"/>
                <a:cs typeface="Corbel"/>
              </a:rPr>
              <a:t>quality </a:t>
            </a:r>
            <a:r>
              <a:rPr sz="2400" spc="5" dirty="0">
                <a:latin typeface="Corbel"/>
                <a:cs typeface="Corbel"/>
              </a:rPr>
              <a:t>due </a:t>
            </a:r>
            <a:r>
              <a:rPr sz="2400" dirty="0">
                <a:latin typeface="Corbel"/>
                <a:cs typeface="Corbel"/>
              </a:rPr>
              <a:t>to </a:t>
            </a:r>
            <a:r>
              <a:rPr sz="2400" spc="-10" dirty="0">
                <a:latin typeface="Corbel"/>
                <a:cs typeface="Corbel"/>
              </a:rPr>
              <a:t>excessive </a:t>
            </a:r>
            <a:r>
              <a:rPr sz="2400" dirty="0">
                <a:latin typeface="Corbel"/>
                <a:cs typeface="Corbel"/>
              </a:rPr>
              <a:t>grazing </a:t>
            </a:r>
            <a:r>
              <a:rPr sz="2400" spc="-5" dirty="0">
                <a:latin typeface="Corbel"/>
                <a:cs typeface="Corbel"/>
              </a:rPr>
              <a:t>of</a:t>
            </a:r>
            <a:r>
              <a:rPr sz="2400" spc="-65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animals.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69" y="398729"/>
            <a:ext cx="7175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56535" algn="l"/>
              </a:tabLst>
            </a:pPr>
            <a:r>
              <a:rPr spc="-25" dirty="0"/>
              <a:t>2.2	</a:t>
            </a:r>
            <a:r>
              <a:rPr dirty="0"/>
              <a:t>Proposed</a:t>
            </a:r>
            <a:r>
              <a:rPr spc="-185" dirty="0"/>
              <a:t> </a:t>
            </a:r>
            <a:r>
              <a:rPr dirty="0"/>
              <a:t>Solutions: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57580" marR="173355" indent="-287020">
              <a:lnSpc>
                <a:spcPct val="89500"/>
              </a:lnSpc>
              <a:spcBef>
                <a:spcPts val="340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958215" algn="l"/>
                <a:tab pos="958850" algn="l"/>
              </a:tabLst>
            </a:pPr>
            <a:r>
              <a:rPr sz="2000" b="1" spc="-5" dirty="0">
                <a:latin typeface="Corbel"/>
                <a:cs typeface="Corbel"/>
              </a:rPr>
              <a:t>Monitoring of </a:t>
            </a:r>
            <a:r>
              <a:rPr sz="2000" b="1" spc="-10" dirty="0">
                <a:latin typeface="Corbel"/>
                <a:cs typeface="Corbel"/>
              </a:rPr>
              <a:t>climate </a:t>
            </a:r>
            <a:r>
              <a:rPr sz="2000" b="1" spc="-5" dirty="0">
                <a:latin typeface="Corbel"/>
                <a:cs typeface="Corbel"/>
              </a:rPr>
              <a:t>conditions: </a:t>
            </a:r>
            <a:r>
              <a:rPr sz="2000" spc="-5" dirty="0"/>
              <a:t>Probably </a:t>
            </a:r>
            <a:r>
              <a:rPr sz="2000" dirty="0"/>
              <a:t>the </a:t>
            </a:r>
            <a:r>
              <a:rPr sz="2000" spc="-5" dirty="0"/>
              <a:t>most popular smart </a:t>
            </a:r>
            <a:r>
              <a:rPr sz="2000" spc="-10" dirty="0"/>
              <a:t>agriculture gadgets  </a:t>
            </a:r>
            <a:r>
              <a:rPr sz="2000" spc="-5" dirty="0"/>
              <a:t>are </a:t>
            </a:r>
            <a:r>
              <a:rPr sz="2000" spc="-10" dirty="0"/>
              <a:t>weather </a:t>
            </a:r>
            <a:r>
              <a:rPr sz="2000" spc="-5" dirty="0"/>
              <a:t>stations, combining </a:t>
            </a:r>
            <a:r>
              <a:rPr sz="2000" spc="-10" dirty="0"/>
              <a:t>various </a:t>
            </a:r>
            <a:r>
              <a:rPr sz="2000" spc="-5" dirty="0"/>
              <a:t>smart </a:t>
            </a:r>
            <a:r>
              <a:rPr sz="2000" spc="-10" dirty="0"/>
              <a:t>farming </a:t>
            </a:r>
            <a:r>
              <a:rPr sz="2000" spc="-5" dirty="0"/>
              <a:t>sensors. </a:t>
            </a:r>
            <a:r>
              <a:rPr sz="2000" spc="-10" dirty="0"/>
              <a:t>Located </a:t>
            </a:r>
            <a:r>
              <a:rPr sz="2000" spc="-5" dirty="0"/>
              <a:t>across </a:t>
            </a:r>
            <a:r>
              <a:rPr sz="2000" spc="-10" dirty="0"/>
              <a:t>the </a:t>
            </a:r>
            <a:r>
              <a:rPr sz="2000" spc="-5" dirty="0"/>
              <a:t>field,  </a:t>
            </a:r>
            <a:r>
              <a:rPr sz="2000" spc="-10" dirty="0"/>
              <a:t>they collect </a:t>
            </a:r>
            <a:r>
              <a:rPr sz="2000" spc="-5" dirty="0"/>
              <a:t>various </a:t>
            </a:r>
            <a:r>
              <a:rPr sz="2000" spc="-10" dirty="0"/>
              <a:t>data from the environment </a:t>
            </a:r>
            <a:r>
              <a:rPr sz="2000" spc="-5" dirty="0"/>
              <a:t>and </a:t>
            </a:r>
            <a:r>
              <a:rPr sz="2000" spc="-10" dirty="0"/>
              <a:t>send it to the cloud. </a:t>
            </a:r>
            <a:r>
              <a:rPr sz="2000" spc="-5" dirty="0"/>
              <a:t>The provided  measurements </a:t>
            </a:r>
            <a:r>
              <a:rPr sz="2000" spc="-10" dirty="0"/>
              <a:t>can </a:t>
            </a:r>
            <a:r>
              <a:rPr sz="2000" spc="-15" dirty="0"/>
              <a:t>be </a:t>
            </a:r>
            <a:r>
              <a:rPr sz="2000" dirty="0"/>
              <a:t>used </a:t>
            </a:r>
            <a:r>
              <a:rPr sz="2000" spc="-10" dirty="0"/>
              <a:t>to </a:t>
            </a:r>
            <a:r>
              <a:rPr sz="2000" spc="-5" dirty="0"/>
              <a:t>map </a:t>
            </a:r>
            <a:r>
              <a:rPr sz="2000" spc="-10" dirty="0"/>
              <a:t>the </a:t>
            </a:r>
            <a:r>
              <a:rPr sz="2000" spc="-5" dirty="0"/>
              <a:t>climate conditions, </a:t>
            </a:r>
            <a:r>
              <a:rPr sz="2000" spc="-10" dirty="0"/>
              <a:t>choose the </a:t>
            </a:r>
            <a:r>
              <a:rPr sz="2000" spc="-5" dirty="0"/>
              <a:t>appropriate crops,  and </a:t>
            </a:r>
            <a:r>
              <a:rPr sz="2000" spc="-20" dirty="0"/>
              <a:t>take </a:t>
            </a:r>
            <a:r>
              <a:rPr sz="2000" dirty="0"/>
              <a:t>the </a:t>
            </a:r>
            <a:r>
              <a:rPr sz="2000" spc="-5" dirty="0"/>
              <a:t>required measures </a:t>
            </a:r>
            <a:r>
              <a:rPr sz="2000" spc="-10" dirty="0"/>
              <a:t>to </a:t>
            </a:r>
            <a:r>
              <a:rPr sz="2000" spc="-5" dirty="0"/>
              <a:t>improve </a:t>
            </a:r>
            <a:r>
              <a:rPr sz="2000" spc="-10" dirty="0"/>
              <a:t>their</a:t>
            </a:r>
            <a:r>
              <a:rPr sz="2000" spc="80" dirty="0"/>
              <a:t> </a:t>
            </a:r>
            <a:r>
              <a:rPr sz="2000" spc="-20" dirty="0"/>
              <a:t>capacity.</a:t>
            </a:r>
            <a:endParaRPr sz="2000">
              <a:latin typeface="Corbel"/>
              <a:cs typeface="Corbel"/>
            </a:endParaRPr>
          </a:p>
          <a:p>
            <a:pPr marL="957580" marR="5080" indent="-287020">
              <a:lnSpc>
                <a:spcPct val="89400"/>
              </a:lnSpc>
              <a:spcBef>
                <a:spcPts val="1195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958215" algn="l"/>
                <a:tab pos="958850" algn="l"/>
              </a:tabLst>
            </a:pPr>
            <a:r>
              <a:rPr sz="2000" b="1" spc="-5" dirty="0">
                <a:latin typeface="Corbel"/>
                <a:cs typeface="Corbel"/>
              </a:rPr>
              <a:t>Crop management : </a:t>
            </a:r>
            <a:r>
              <a:rPr sz="2000" spc="-5" dirty="0"/>
              <a:t>One </a:t>
            </a:r>
            <a:r>
              <a:rPr sz="2000" dirty="0"/>
              <a:t>more </a:t>
            </a:r>
            <a:r>
              <a:rPr sz="2000" spc="-5" dirty="0"/>
              <a:t>type </a:t>
            </a:r>
            <a:r>
              <a:rPr sz="2000" spc="-10" dirty="0"/>
              <a:t>of </a:t>
            </a:r>
            <a:r>
              <a:rPr sz="2000" spc="-5" dirty="0"/>
              <a:t>IoT product </a:t>
            </a:r>
            <a:r>
              <a:rPr sz="2000" spc="-10" dirty="0"/>
              <a:t>in </a:t>
            </a:r>
            <a:r>
              <a:rPr sz="2000" spc="-5" dirty="0"/>
              <a:t>agriculture and another </a:t>
            </a:r>
            <a:r>
              <a:rPr sz="2000" spc="-10" dirty="0"/>
              <a:t>element </a:t>
            </a:r>
            <a:r>
              <a:rPr sz="2000" dirty="0"/>
              <a:t>of  </a:t>
            </a:r>
            <a:r>
              <a:rPr sz="2000" spc="-5" dirty="0"/>
              <a:t>precision </a:t>
            </a:r>
            <a:r>
              <a:rPr sz="2000" spc="-10" dirty="0"/>
              <a:t>farming </a:t>
            </a:r>
            <a:r>
              <a:rPr sz="2000" spc="-5" dirty="0"/>
              <a:t>are crop management devices. Just like weather stations, </a:t>
            </a:r>
            <a:r>
              <a:rPr sz="2000" spc="-10" dirty="0"/>
              <a:t>they </a:t>
            </a:r>
            <a:r>
              <a:rPr sz="2000" spc="-5" dirty="0"/>
              <a:t>should </a:t>
            </a:r>
            <a:r>
              <a:rPr sz="2000" dirty="0"/>
              <a:t>be  </a:t>
            </a:r>
            <a:r>
              <a:rPr sz="2000" spc="-5" dirty="0"/>
              <a:t>placed </a:t>
            </a:r>
            <a:r>
              <a:rPr sz="2000" spc="-10" dirty="0"/>
              <a:t>in the </a:t>
            </a:r>
            <a:r>
              <a:rPr sz="2000" spc="-5" dirty="0"/>
              <a:t>field </a:t>
            </a:r>
            <a:r>
              <a:rPr sz="2000" spc="-10" dirty="0"/>
              <a:t>to </a:t>
            </a:r>
            <a:r>
              <a:rPr sz="2000" spc="-5" dirty="0"/>
              <a:t>collect data </a:t>
            </a:r>
            <a:r>
              <a:rPr sz="2000" spc="-10" dirty="0"/>
              <a:t>specific to </a:t>
            </a:r>
            <a:r>
              <a:rPr sz="2000" spc="-5" dirty="0"/>
              <a:t>crop farming; from </a:t>
            </a:r>
            <a:r>
              <a:rPr sz="2000" spc="-10" dirty="0"/>
              <a:t>temperature </a:t>
            </a:r>
            <a:r>
              <a:rPr sz="2000" spc="-5" dirty="0"/>
              <a:t>and  </a:t>
            </a:r>
            <a:r>
              <a:rPr sz="2000" spc="-10" dirty="0"/>
              <a:t>precipitation to </a:t>
            </a:r>
            <a:r>
              <a:rPr sz="2000" spc="-5" dirty="0"/>
              <a:t>leaf water potential and overall crop</a:t>
            </a:r>
            <a:r>
              <a:rPr sz="2000" spc="-15" dirty="0"/>
              <a:t> </a:t>
            </a:r>
            <a:r>
              <a:rPr sz="2000" spc="-10" dirty="0"/>
              <a:t>health.</a:t>
            </a:r>
            <a:endParaRPr sz="2000">
              <a:latin typeface="Corbel"/>
              <a:cs typeface="Corbel"/>
            </a:endParaRPr>
          </a:p>
          <a:p>
            <a:pPr marL="957580" marR="247650" indent="-287020">
              <a:lnSpc>
                <a:spcPct val="101099"/>
              </a:lnSpc>
              <a:spcBef>
                <a:spcPts val="575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958215" algn="l"/>
                <a:tab pos="958850" algn="l"/>
              </a:tabLst>
            </a:pPr>
            <a:r>
              <a:rPr sz="2000" b="1" spc="-5" dirty="0">
                <a:latin typeface="Corbel"/>
                <a:cs typeface="Corbel"/>
              </a:rPr>
              <a:t>Smart Irrigation </a:t>
            </a:r>
            <a:r>
              <a:rPr sz="2000" b="1" spc="-10" dirty="0">
                <a:latin typeface="Corbel"/>
                <a:cs typeface="Corbel"/>
              </a:rPr>
              <a:t>system: </a:t>
            </a:r>
            <a:r>
              <a:rPr sz="2000" dirty="0"/>
              <a:t>Even </a:t>
            </a:r>
            <a:r>
              <a:rPr sz="2000" spc="-10" dirty="0"/>
              <a:t>if the farmer is not </a:t>
            </a:r>
            <a:r>
              <a:rPr sz="2000" spc="-5" dirty="0"/>
              <a:t>present near </a:t>
            </a:r>
            <a:r>
              <a:rPr sz="2000" spc="-10" dirty="0"/>
              <a:t>his crop he can </a:t>
            </a:r>
            <a:r>
              <a:rPr sz="2000" spc="-5" dirty="0"/>
              <a:t>water </a:t>
            </a:r>
            <a:r>
              <a:rPr sz="2000" spc="-10" dirty="0"/>
              <a:t>his  crop </a:t>
            </a:r>
            <a:r>
              <a:rPr sz="2000" spc="-15" dirty="0"/>
              <a:t>by </a:t>
            </a:r>
            <a:r>
              <a:rPr sz="2000" spc="-10" dirty="0"/>
              <a:t>controlling </a:t>
            </a:r>
            <a:r>
              <a:rPr sz="2000" dirty="0"/>
              <a:t>the </a:t>
            </a:r>
            <a:r>
              <a:rPr sz="2000" spc="-5" dirty="0"/>
              <a:t>motors using </a:t>
            </a:r>
            <a:r>
              <a:rPr sz="2000" spc="-10" dirty="0"/>
              <a:t>the mobile </a:t>
            </a:r>
            <a:r>
              <a:rPr sz="2000" spc="-5" dirty="0"/>
              <a:t>application </a:t>
            </a:r>
            <a:r>
              <a:rPr sz="2000" spc="-10" dirty="0"/>
              <a:t>from</a:t>
            </a:r>
            <a:r>
              <a:rPr sz="2000" spc="170" dirty="0"/>
              <a:t> </a:t>
            </a:r>
            <a:r>
              <a:rPr sz="2000" spc="-5" dirty="0"/>
              <a:t>anywhere.</a:t>
            </a:r>
            <a:endParaRPr sz="2000">
              <a:latin typeface="Corbel"/>
              <a:cs typeface="Corbel"/>
            </a:endParaRPr>
          </a:p>
          <a:p>
            <a:pPr marL="957580" marR="134620" indent="-287020">
              <a:lnSpc>
                <a:spcPct val="88500"/>
              </a:lnSpc>
              <a:spcBef>
                <a:spcPts val="1140"/>
              </a:spcBef>
              <a:buClr>
                <a:srgbClr val="1285C3"/>
              </a:buClr>
              <a:buSzPct val="145000"/>
              <a:buFont typeface="Arial"/>
              <a:buChar char="•"/>
              <a:tabLst>
                <a:tab pos="958215" algn="l"/>
                <a:tab pos="958850" algn="l"/>
              </a:tabLst>
            </a:pPr>
            <a:r>
              <a:rPr sz="2000" b="1" spc="-10" dirty="0">
                <a:latin typeface="Corbel"/>
                <a:cs typeface="Corbel"/>
              </a:rPr>
              <a:t>Cattle </a:t>
            </a:r>
            <a:r>
              <a:rPr sz="2000" b="1" spc="-5" dirty="0">
                <a:latin typeface="Corbel"/>
                <a:cs typeface="Corbel"/>
              </a:rPr>
              <a:t>monitoring and management: </a:t>
            </a:r>
            <a:r>
              <a:rPr sz="2000" spc="-5" dirty="0"/>
              <a:t>Just </a:t>
            </a:r>
            <a:r>
              <a:rPr sz="2000" spc="-10" dirty="0"/>
              <a:t>like </a:t>
            </a:r>
            <a:r>
              <a:rPr sz="2000" spc="-5" dirty="0"/>
              <a:t>crop monitoring, there are </a:t>
            </a:r>
            <a:r>
              <a:rPr sz="2000" spc="-10" dirty="0"/>
              <a:t>IoT </a:t>
            </a:r>
            <a:r>
              <a:rPr sz="2000" spc="-5" dirty="0"/>
              <a:t>agriculture  sensors that </a:t>
            </a:r>
            <a:r>
              <a:rPr sz="2000" spc="-10" dirty="0"/>
              <a:t>can </a:t>
            </a:r>
            <a:r>
              <a:rPr sz="2000" spc="-15" dirty="0"/>
              <a:t>be </a:t>
            </a:r>
            <a:r>
              <a:rPr sz="2000" spc="-10" dirty="0"/>
              <a:t>attached to the </a:t>
            </a:r>
            <a:r>
              <a:rPr sz="2000" spc="-5" dirty="0"/>
              <a:t>animals </a:t>
            </a:r>
            <a:r>
              <a:rPr sz="2000" spc="-10" dirty="0"/>
              <a:t>on </a:t>
            </a:r>
            <a:r>
              <a:rPr sz="2000" spc="-5" dirty="0"/>
              <a:t>a </a:t>
            </a:r>
            <a:r>
              <a:rPr sz="2000" spc="-10" dirty="0"/>
              <a:t>farm to </a:t>
            </a:r>
            <a:r>
              <a:rPr sz="2000" spc="-5" dirty="0"/>
              <a:t>monitor their </a:t>
            </a:r>
            <a:r>
              <a:rPr sz="2000" spc="-10" dirty="0"/>
              <a:t>health </a:t>
            </a:r>
            <a:r>
              <a:rPr sz="2000" spc="5" dirty="0"/>
              <a:t>and </a:t>
            </a:r>
            <a:r>
              <a:rPr sz="2000" spc="-15" dirty="0"/>
              <a:t>log  </a:t>
            </a:r>
            <a:r>
              <a:rPr sz="2000" spc="-10" dirty="0"/>
              <a:t>performance. </a:t>
            </a:r>
            <a:r>
              <a:rPr sz="2000" spc="-5" dirty="0"/>
              <a:t>This </a:t>
            </a:r>
            <a:r>
              <a:rPr sz="2000" spc="-10" dirty="0"/>
              <a:t>works </a:t>
            </a:r>
            <a:r>
              <a:rPr sz="2000" spc="-5" dirty="0"/>
              <a:t>similarly </a:t>
            </a:r>
            <a:r>
              <a:rPr sz="2000" spc="-10" dirty="0"/>
              <a:t>to IoT </a:t>
            </a:r>
            <a:r>
              <a:rPr sz="2000" spc="-5" dirty="0"/>
              <a:t>devices </a:t>
            </a:r>
            <a:r>
              <a:rPr sz="2000" spc="-10" dirty="0"/>
              <a:t>for</a:t>
            </a:r>
            <a:r>
              <a:rPr sz="2000" spc="-60" dirty="0"/>
              <a:t> </a:t>
            </a:r>
            <a:r>
              <a:rPr sz="2000" spc="-5" dirty="0"/>
              <a:t>petcare.</a:t>
            </a:r>
            <a:endParaRPr sz="20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495" y="0"/>
            <a:ext cx="2938145" cy="6858000"/>
            <a:chOff x="150495" y="0"/>
            <a:chExt cx="2938145" cy="6858000"/>
          </a:xfrm>
        </p:grpSpPr>
        <p:sp>
          <p:nvSpPr>
            <p:cNvPr id="3" name="object 3"/>
            <p:cNvSpPr/>
            <p:nvPr/>
          </p:nvSpPr>
          <p:spPr>
            <a:xfrm>
              <a:off x="1598295" y="3429000"/>
              <a:ext cx="1446530" cy="806450"/>
            </a:xfrm>
            <a:custGeom>
              <a:avLst/>
              <a:gdLst/>
              <a:ahLst/>
              <a:cxnLst/>
              <a:rect l="l" t="t" r="r" b="b"/>
              <a:pathLst>
                <a:path w="1446530" h="806450">
                  <a:moveTo>
                    <a:pt x="1446530" y="0"/>
                  </a:moveTo>
                  <a:lnTo>
                    <a:pt x="0" y="0"/>
                  </a:lnTo>
                  <a:lnTo>
                    <a:pt x="0" y="806450"/>
                  </a:lnTo>
                  <a:lnTo>
                    <a:pt x="1446530" y="806450"/>
                  </a:lnTo>
                  <a:lnTo>
                    <a:pt x="1446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8295" y="3429000"/>
              <a:ext cx="1446530" cy="806450"/>
            </a:xfrm>
            <a:custGeom>
              <a:avLst/>
              <a:gdLst/>
              <a:ahLst/>
              <a:cxnLst/>
              <a:rect l="l" t="t" r="r" b="b"/>
              <a:pathLst>
                <a:path w="1446530" h="806450">
                  <a:moveTo>
                    <a:pt x="0" y="806450"/>
                  </a:moveTo>
                  <a:lnTo>
                    <a:pt x="1446530" y="806450"/>
                  </a:lnTo>
                  <a:lnTo>
                    <a:pt x="1446530" y="0"/>
                  </a:lnTo>
                  <a:lnTo>
                    <a:pt x="0" y="0"/>
                  </a:lnTo>
                  <a:lnTo>
                    <a:pt x="0" y="80645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8295" y="5174615"/>
              <a:ext cx="1490345" cy="782320"/>
            </a:xfrm>
            <a:custGeom>
              <a:avLst/>
              <a:gdLst/>
              <a:ahLst/>
              <a:cxnLst/>
              <a:rect l="l" t="t" r="r" b="b"/>
              <a:pathLst>
                <a:path w="1490345" h="782320">
                  <a:moveTo>
                    <a:pt x="1490345" y="0"/>
                  </a:moveTo>
                  <a:lnTo>
                    <a:pt x="0" y="0"/>
                  </a:lnTo>
                  <a:lnTo>
                    <a:pt x="0" y="782320"/>
                  </a:lnTo>
                  <a:lnTo>
                    <a:pt x="1490345" y="782320"/>
                  </a:lnTo>
                  <a:lnTo>
                    <a:pt x="1490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11170" y="2992754"/>
            <a:ext cx="5047615" cy="3560445"/>
            <a:chOff x="3011170" y="2992754"/>
            <a:chExt cx="5047615" cy="3560445"/>
          </a:xfrm>
        </p:grpSpPr>
        <p:sp>
          <p:nvSpPr>
            <p:cNvPr id="7" name="object 7"/>
            <p:cNvSpPr/>
            <p:nvPr/>
          </p:nvSpPr>
          <p:spPr>
            <a:xfrm>
              <a:off x="4275455" y="3000374"/>
              <a:ext cx="3775075" cy="3311525"/>
            </a:xfrm>
            <a:custGeom>
              <a:avLst/>
              <a:gdLst/>
              <a:ahLst/>
              <a:cxnLst/>
              <a:rect l="l" t="t" r="r" b="b"/>
              <a:pathLst>
                <a:path w="3775075" h="3311525">
                  <a:moveTo>
                    <a:pt x="3775075" y="0"/>
                  </a:moveTo>
                  <a:lnTo>
                    <a:pt x="0" y="0"/>
                  </a:lnTo>
                  <a:lnTo>
                    <a:pt x="0" y="3311525"/>
                  </a:lnTo>
                  <a:lnTo>
                    <a:pt x="3775075" y="3311525"/>
                  </a:lnTo>
                  <a:lnTo>
                    <a:pt x="3775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76090" y="3000374"/>
              <a:ext cx="3775075" cy="3311525"/>
            </a:xfrm>
            <a:custGeom>
              <a:avLst/>
              <a:gdLst/>
              <a:ahLst/>
              <a:cxnLst/>
              <a:rect l="l" t="t" r="r" b="b"/>
              <a:pathLst>
                <a:path w="3775075" h="3311525">
                  <a:moveTo>
                    <a:pt x="0" y="3311525"/>
                  </a:moveTo>
                  <a:lnTo>
                    <a:pt x="3775075" y="3311525"/>
                  </a:lnTo>
                  <a:lnTo>
                    <a:pt x="3775075" y="0"/>
                  </a:lnTo>
                  <a:lnTo>
                    <a:pt x="0" y="0"/>
                  </a:lnTo>
                  <a:lnTo>
                    <a:pt x="0" y="3311525"/>
                  </a:lnTo>
                  <a:close/>
                </a:path>
                <a:path w="3775075" h="3311525">
                  <a:moveTo>
                    <a:pt x="1888489" y="0"/>
                  </a:moveTo>
                  <a:lnTo>
                    <a:pt x="1888489" y="331089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6679" y="4039869"/>
              <a:ext cx="1541145" cy="15106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260" y="4234814"/>
              <a:ext cx="970915" cy="9404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620" y="5031739"/>
              <a:ext cx="1542414" cy="15214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565" y="5227319"/>
              <a:ext cx="972819" cy="9512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6465" y="3581399"/>
              <a:ext cx="940435" cy="9404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1170" y="3727449"/>
              <a:ext cx="1312545" cy="2565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37205" y="3792854"/>
              <a:ext cx="1134745" cy="76200"/>
            </a:xfrm>
            <a:custGeom>
              <a:avLst/>
              <a:gdLst/>
              <a:ahLst/>
              <a:cxnLst/>
              <a:rect l="l" t="t" r="r" b="b"/>
              <a:pathLst>
                <a:path w="1134745" h="76200">
                  <a:moveTo>
                    <a:pt x="1058545" y="0"/>
                  </a:moveTo>
                  <a:lnTo>
                    <a:pt x="1058545" y="76200"/>
                  </a:lnTo>
                  <a:lnTo>
                    <a:pt x="1119505" y="45720"/>
                  </a:lnTo>
                  <a:lnTo>
                    <a:pt x="1075690" y="45720"/>
                  </a:lnTo>
                  <a:lnTo>
                    <a:pt x="1078865" y="41910"/>
                  </a:lnTo>
                  <a:lnTo>
                    <a:pt x="1078865" y="33655"/>
                  </a:lnTo>
                  <a:lnTo>
                    <a:pt x="1075690" y="30480"/>
                  </a:lnTo>
                  <a:lnTo>
                    <a:pt x="1119505" y="30480"/>
                  </a:lnTo>
                  <a:lnTo>
                    <a:pt x="1058545" y="0"/>
                  </a:lnTo>
                  <a:close/>
                </a:path>
                <a:path w="1134745" h="76200">
                  <a:moveTo>
                    <a:pt x="1058545" y="30480"/>
                  </a:moveTo>
                  <a:lnTo>
                    <a:pt x="3809" y="30480"/>
                  </a:lnTo>
                  <a:lnTo>
                    <a:pt x="0" y="33655"/>
                  </a:lnTo>
                  <a:lnTo>
                    <a:pt x="0" y="41910"/>
                  </a:lnTo>
                  <a:lnTo>
                    <a:pt x="3809" y="45720"/>
                  </a:lnTo>
                  <a:lnTo>
                    <a:pt x="1058545" y="45720"/>
                  </a:lnTo>
                  <a:lnTo>
                    <a:pt x="1058545" y="30480"/>
                  </a:lnTo>
                  <a:close/>
                </a:path>
                <a:path w="1134745" h="76200">
                  <a:moveTo>
                    <a:pt x="1119505" y="30480"/>
                  </a:moveTo>
                  <a:lnTo>
                    <a:pt x="1075690" y="30480"/>
                  </a:lnTo>
                  <a:lnTo>
                    <a:pt x="1078865" y="33655"/>
                  </a:lnTo>
                  <a:lnTo>
                    <a:pt x="1078865" y="41910"/>
                  </a:lnTo>
                  <a:lnTo>
                    <a:pt x="1075690" y="45720"/>
                  </a:lnTo>
                  <a:lnTo>
                    <a:pt x="1119505" y="45720"/>
                  </a:lnTo>
                  <a:lnTo>
                    <a:pt x="1134745" y="38100"/>
                  </a:lnTo>
                  <a:lnTo>
                    <a:pt x="1119505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710" y="5396229"/>
              <a:ext cx="1219200" cy="2565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44215" y="5461634"/>
              <a:ext cx="1039494" cy="76200"/>
            </a:xfrm>
            <a:custGeom>
              <a:avLst/>
              <a:gdLst/>
              <a:ahLst/>
              <a:cxnLst/>
              <a:rect l="l" t="t" r="r" b="b"/>
              <a:pathLst>
                <a:path w="103949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5719"/>
                  </a:lnTo>
                  <a:lnTo>
                    <a:pt x="59055" y="45719"/>
                  </a:lnTo>
                  <a:lnTo>
                    <a:pt x="55880" y="41909"/>
                  </a:lnTo>
                  <a:lnTo>
                    <a:pt x="55880" y="33654"/>
                  </a:lnTo>
                  <a:lnTo>
                    <a:pt x="59055" y="30479"/>
                  </a:lnTo>
                  <a:lnTo>
                    <a:pt x="76200" y="30479"/>
                  </a:lnTo>
                  <a:lnTo>
                    <a:pt x="76200" y="0"/>
                  </a:lnTo>
                  <a:close/>
                </a:path>
                <a:path w="1039495" h="76200">
                  <a:moveTo>
                    <a:pt x="76200" y="30479"/>
                  </a:moveTo>
                  <a:lnTo>
                    <a:pt x="59055" y="30479"/>
                  </a:lnTo>
                  <a:lnTo>
                    <a:pt x="55880" y="33654"/>
                  </a:lnTo>
                  <a:lnTo>
                    <a:pt x="55880" y="41909"/>
                  </a:lnTo>
                  <a:lnTo>
                    <a:pt x="59055" y="45719"/>
                  </a:lnTo>
                  <a:lnTo>
                    <a:pt x="76200" y="45719"/>
                  </a:lnTo>
                  <a:lnTo>
                    <a:pt x="76200" y="30479"/>
                  </a:lnTo>
                  <a:close/>
                </a:path>
                <a:path w="1039495" h="76200">
                  <a:moveTo>
                    <a:pt x="1036320" y="30479"/>
                  </a:moveTo>
                  <a:lnTo>
                    <a:pt x="76200" y="30479"/>
                  </a:lnTo>
                  <a:lnTo>
                    <a:pt x="76200" y="45719"/>
                  </a:lnTo>
                  <a:lnTo>
                    <a:pt x="1036320" y="45719"/>
                  </a:lnTo>
                  <a:lnTo>
                    <a:pt x="1039495" y="41909"/>
                  </a:lnTo>
                  <a:lnTo>
                    <a:pt x="1039495" y="33654"/>
                  </a:lnTo>
                  <a:lnTo>
                    <a:pt x="1036320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618479" y="1522094"/>
            <a:ext cx="1519555" cy="1562735"/>
            <a:chOff x="5618479" y="1522094"/>
            <a:chExt cx="1519555" cy="1562735"/>
          </a:xfrm>
        </p:grpSpPr>
        <p:sp>
          <p:nvSpPr>
            <p:cNvPr id="19" name="object 19"/>
            <p:cNvSpPr/>
            <p:nvPr/>
          </p:nvSpPr>
          <p:spPr>
            <a:xfrm>
              <a:off x="5618479" y="1522094"/>
              <a:ext cx="1519555" cy="853440"/>
            </a:xfrm>
            <a:custGeom>
              <a:avLst/>
              <a:gdLst/>
              <a:ahLst/>
              <a:cxnLst/>
              <a:rect l="l" t="t" r="r" b="b"/>
              <a:pathLst>
                <a:path w="1519554" h="853439">
                  <a:moveTo>
                    <a:pt x="1519554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519554" y="853439"/>
                  </a:lnTo>
                  <a:lnTo>
                    <a:pt x="1519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8119" y="2272029"/>
              <a:ext cx="256540" cy="812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14159" y="2375534"/>
              <a:ext cx="76200" cy="632460"/>
            </a:xfrm>
            <a:custGeom>
              <a:avLst/>
              <a:gdLst/>
              <a:ahLst/>
              <a:cxnLst/>
              <a:rect l="l" t="t" r="r" b="b"/>
              <a:pathLst>
                <a:path w="76200" h="632460">
                  <a:moveTo>
                    <a:pt x="42545" y="55879"/>
                  </a:moveTo>
                  <a:lnTo>
                    <a:pt x="33655" y="55879"/>
                  </a:lnTo>
                  <a:lnTo>
                    <a:pt x="30480" y="59054"/>
                  </a:lnTo>
                  <a:lnTo>
                    <a:pt x="30480" y="629285"/>
                  </a:lnTo>
                  <a:lnTo>
                    <a:pt x="33655" y="632460"/>
                  </a:lnTo>
                  <a:lnTo>
                    <a:pt x="42545" y="632460"/>
                  </a:lnTo>
                  <a:lnTo>
                    <a:pt x="45720" y="629285"/>
                  </a:lnTo>
                  <a:lnTo>
                    <a:pt x="45720" y="59054"/>
                  </a:lnTo>
                  <a:lnTo>
                    <a:pt x="42545" y="55879"/>
                  </a:lnTo>
                  <a:close/>
                </a:path>
                <a:path w="76200" h="632460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054"/>
                  </a:lnTo>
                  <a:lnTo>
                    <a:pt x="33655" y="55879"/>
                  </a:lnTo>
                  <a:lnTo>
                    <a:pt x="66040" y="55879"/>
                  </a:lnTo>
                  <a:lnTo>
                    <a:pt x="38100" y="0"/>
                  </a:lnTo>
                  <a:close/>
                </a:path>
                <a:path w="76200" h="632460">
                  <a:moveTo>
                    <a:pt x="66040" y="55879"/>
                  </a:moveTo>
                  <a:lnTo>
                    <a:pt x="42545" y="55879"/>
                  </a:lnTo>
                  <a:lnTo>
                    <a:pt x="45720" y="59054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40" y="5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020684" y="4248784"/>
            <a:ext cx="2699385" cy="1015365"/>
            <a:chOff x="8020684" y="4248784"/>
            <a:chExt cx="2699385" cy="1015365"/>
          </a:xfrm>
        </p:grpSpPr>
        <p:sp>
          <p:nvSpPr>
            <p:cNvPr id="23" name="object 23"/>
            <p:cNvSpPr/>
            <p:nvPr/>
          </p:nvSpPr>
          <p:spPr>
            <a:xfrm>
              <a:off x="9166859" y="4256404"/>
              <a:ext cx="1545590" cy="1000125"/>
            </a:xfrm>
            <a:custGeom>
              <a:avLst/>
              <a:gdLst/>
              <a:ahLst/>
              <a:cxnLst/>
              <a:rect l="l" t="t" r="r" b="b"/>
              <a:pathLst>
                <a:path w="1545590" h="1000125">
                  <a:moveTo>
                    <a:pt x="1545590" y="0"/>
                  </a:moveTo>
                  <a:lnTo>
                    <a:pt x="0" y="0"/>
                  </a:lnTo>
                  <a:lnTo>
                    <a:pt x="0" y="1000125"/>
                  </a:lnTo>
                  <a:lnTo>
                    <a:pt x="1545590" y="1000125"/>
                  </a:lnTo>
                  <a:lnTo>
                    <a:pt x="1545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66859" y="4256404"/>
              <a:ext cx="1545590" cy="1000125"/>
            </a:xfrm>
            <a:custGeom>
              <a:avLst/>
              <a:gdLst/>
              <a:ahLst/>
              <a:cxnLst/>
              <a:rect l="l" t="t" r="r" b="b"/>
              <a:pathLst>
                <a:path w="1545590" h="1000125">
                  <a:moveTo>
                    <a:pt x="0" y="1000125"/>
                  </a:moveTo>
                  <a:lnTo>
                    <a:pt x="1545590" y="1000125"/>
                  </a:lnTo>
                  <a:lnTo>
                    <a:pt x="1545590" y="0"/>
                  </a:lnTo>
                  <a:lnTo>
                    <a:pt x="0" y="0"/>
                  </a:lnTo>
                  <a:lnTo>
                    <a:pt x="0" y="1000125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0684" y="4551679"/>
              <a:ext cx="1259204" cy="2565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124189" y="4617719"/>
              <a:ext cx="1078865" cy="76200"/>
            </a:xfrm>
            <a:custGeom>
              <a:avLst/>
              <a:gdLst/>
              <a:ahLst/>
              <a:cxnLst/>
              <a:rect l="l" t="t" r="r" b="b"/>
              <a:pathLst>
                <a:path w="1078865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5719"/>
                  </a:lnTo>
                  <a:lnTo>
                    <a:pt x="59689" y="45719"/>
                  </a:lnTo>
                  <a:lnTo>
                    <a:pt x="55879" y="42544"/>
                  </a:lnTo>
                  <a:lnTo>
                    <a:pt x="55879" y="33654"/>
                  </a:lnTo>
                  <a:lnTo>
                    <a:pt x="59689" y="30479"/>
                  </a:lnTo>
                  <a:lnTo>
                    <a:pt x="76200" y="30479"/>
                  </a:lnTo>
                  <a:lnTo>
                    <a:pt x="76200" y="0"/>
                  </a:lnTo>
                  <a:close/>
                </a:path>
                <a:path w="1078865" h="76200">
                  <a:moveTo>
                    <a:pt x="76200" y="30479"/>
                  </a:moveTo>
                  <a:lnTo>
                    <a:pt x="59689" y="30479"/>
                  </a:lnTo>
                  <a:lnTo>
                    <a:pt x="55879" y="33654"/>
                  </a:lnTo>
                  <a:lnTo>
                    <a:pt x="55879" y="42544"/>
                  </a:lnTo>
                  <a:lnTo>
                    <a:pt x="59689" y="45719"/>
                  </a:lnTo>
                  <a:lnTo>
                    <a:pt x="76200" y="45719"/>
                  </a:lnTo>
                  <a:lnTo>
                    <a:pt x="76200" y="30479"/>
                  </a:lnTo>
                  <a:close/>
                </a:path>
                <a:path w="1078865" h="76200">
                  <a:moveTo>
                    <a:pt x="1075689" y="30479"/>
                  </a:moveTo>
                  <a:lnTo>
                    <a:pt x="76200" y="30479"/>
                  </a:lnTo>
                  <a:lnTo>
                    <a:pt x="76200" y="45719"/>
                  </a:lnTo>
                  <a:lnTo>
                    <a:pt x="1075689" y="45719"/>
                  </a:lnTo>
                  <a:lnTo>
                    <a:pt x="1078864" y="42544"/>
                  </a:lnTo>
                  <a:lnTo>
                    <a:pt x="1078864" y="33654"/>
                  </a:lnTo>
                  <a:lnTo>
                    <a:pt x="1075689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64200" y="1656079"/>
            <a:ext cx="1390015" cy="6356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8294" y="3475990"/>
            <a:ext cx="1492250" cy="94043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65604" y="5204459"/>
            <a:ext cx="1407159" cy="85661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47505" y="4280534"/>
            <a:ext cx="1511934" cy="113093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15459" y="2950210"/>
            <a:ext cx="1866900" cy="85661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27879" y="4605020"/>
            <a:ext cx="1251585" cy="85661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62700" y="3246120"/>
            <a:ext cx="1518284" cy="63563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563369" y="841375"/>
            <a:ext cx="1923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rbel"/>
                <a:cs typeface="Corbel"/>
              </a:rPr>
              <a:t>3.1 Block</a:t>
            </a:r>
            <a:r>
              <a:rPr sz="1800" b="1" spc="-105" dirty="0">
                <a:latin typeface="Corbel"/>
                <a:cs typeface="Corbel"/>
              </a:rPr>
              <a:t> </a:t>
            </a:r>
            <a:r>
              <a:rPr sz="1800" b="1" dirty="0">
                <a:latin typeface="Corbel"/>
                <a:cs typeface="Corbel"/>
              </a:rPr>
              <a:t>Diagram: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213097" y="170129"/>
            <a:ext cx="45872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Theoretical</a:t>
            </a:r>
            <a:r>
              <a:rPr spc="-95" dirty="0"/>
              <a:t> </a:t>
            </a:r>
            <a:r>
              <a:rPr spc="-5" dirty="0"/>
              <a:t>Analysis: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767967" y="3542791"/>
            <a:ext cx="1107440" cy="631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>
              <a:lnSpc>
                <a:spcPts val="2390"/>
              </a:lnSpc>
              <a:spcBef>
                <a:spcPts val="90"/>
              </a:spcBef>
            </a:pPr>
            <a:r>
              <a:rPr sz="2000" b="1" spc="-5" dirty="0">
                <a:latin typeface="Corbel"/>
                <a:cs typeface="Corbel"/>
              </a:rPr>
              <a:t>IBM</a:t>
            </a:r>
            <a:r>
              <a:rPr sz="2000" b="1" spc="-25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IoT</a:t>
            </a:r>
            <a:endParaRPr sz="2000">
              <a:latin typeface="Corbel"/>
              <a:cs typeface="Corbel"/>
            </a:endParaRPr>
          </a:p>
          <a:p>
            <a:pPr marL="12700">
              <a:lnSpc>
                <a:spcPts val="2390"/>
              </a:lnSpc>
            </a:pPr>
            <a:r>
              <a:rPr sz="2000" b="1" spc="-10" dirty="0">
                <a:latin typeface="Corbel"/>
                <a:cs typeface="Corbel"/>
              </a:rPr>
              <a:t>S</a:t>
            </a:r>
            <a:r>
              <a:rPr sz="2000" b="1" dirty="0">
                <a:latin typeface="Corbel"/>
                <a:cs typeface="Corbel"/>
              </a:rPr>
              <a:t>i</a:t>
            </a:r>
            <a:r>
              <a:rPr sz="2000" b="1" spc="-5" dirty="0">
                <a:latin typeface="Corbel"/>
                <a:cs typeface="Corbel"/>
              </a:rPr>
              <a:t>mula</a:t>
            </a:r>
            <a:r>
              <a:rPr sz="2000" b="1" spc="-15" dirty="0">
                <a:latin typeface="Corbel"/>
                <a:cs typeface="Corbel"/>
              </a:rPr>
              <a:t>t</a:t>
            </a:r>
            <a:r>
              <a:rPr sz="2000" b="1" spc="-5" dirty="0">
                <a:latin typeface="Corbel"/>
                <a:cs typeface="Corbel"/>
              </a:rPr>
              <a:t>or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01936" y="4332478"/>
            <a:ext cx="111125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3175" algn="ctr">
              <a:lnSpc>
                <a:spcPct val="99500"/>
              </a:lnSpc>
              <a:spcBef>
                <a:spcPts val="110"/>
              </a:spcBef>
            </a:pPr>
            <a:r>
              <a:rPr sz="1800" b="1" spc="-10" dirty="0">
                <a:latin typeface="Corbel"/>
                <a:cs typeface="Corbel"/>
              </a:rPr>
              <a:t>Weather  </a:t>
            </a:r>
            <a:r>
              <a:rPr sz="1800" b="1" spc="-5" dirty="0">
                <a:latin typeface="Corbel"/>
                <a:cs typeface="Corbel"/>
              </a:rPr>
              <a:t>Data</a:t>
            </a:r>
            <a:r>
              <a:rPr sz="1800" b="1" spc="-75" dirty="0">
                <a:latin typeface="Corbel"/>
                <a:cs typeface="Corbel"/>
              </a:rPr>
              <a:t> </a:t>
            </a:r>
            <a:r>
              <a:rPr sz="1800" b="1" spc="-15" dirty="0">
                <a:latin typeface="Corbel"/>
                <a:cs typeface="Corbel"/>
              </a:rPr>
              <a:t>Using  </a:t>
            </a:r>
            <a:r>
              <a:rPr sz="1800" b="1" spc="-5" dirty="0">
                <a:latin typeface="Corbel"/>
                <a:cs typeface="Corbel"/>
              </a:rPr>
              <a:t>API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20384" y="1524635"/>
            <a:ext cx="1519555" cy="85344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21844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1720"/>
              </a:spcBef>
            </a:pPr>
            <a:r>
              <a:rPr sz="2000" b="1" spc="-5" dirty="0">
                <a:latin typeface="Corbel"/>
                <a:cs typeface="Corbel"/>
              </a:rPr>
              <a:t>Web</a:t>
            </a:r>
            <a:r>
              <a:rPr sz="2000" b="1" spc="-30" dirty="0">
                <a:latin typeface="Corbel"/>
                <a:cs typeface="Corbel"/>
              </a:rPr>
              <a:t> </a:t>
            </a:r>
            <a:r>
              <a:rPr sz="2000" b="1" spc="-5" dirty="0">
                <a:latin typeface="Corbel"/>
                <a:cs typeface="Corbel"/>
              </a:rPr>
              <a:t>App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81829" y="3024632"/>
            <a:ext cx="150812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ts val="2110"/>
              </a:lnSpc>
              <a:spcBef>
                <a:spcPts val="100"/>
              </a:spcBef>
            </a:pPr>
            <a:r>
              <a:rPr sz="1800" b="1" dirty="0">
                <a:latin typeface="Corbel"/>
                <a:cs typeface="Corbel"/>
              </a:rPr>
              <a:t>IBM</a:t>
            </a:r>
            <a:r>
              <a:rPr sz="1800" b="1" spc="-45" dirty="0">
                <a:latin typeface="Corbel"/>
                <a:cs typeface="Corbel"/>
              </a:rPr>
              <a:t> </a:t>
            </a:r>
            <a:r>
              <a:rPr sz="1800" b="1" spc="-10" dirty="0">
                <a:latin typeface="Corbel"/>
                <a:cs typeface="Corbel"/>
              </a:rPr>
              <a:t>WATSON</a:t>
            </a:r>
            <a:endParaRPr sz="1800">
              <a:latin typeface="Corbel"/>
              <a:cs typeface="Corbel"/>
            </a:endParaRPr>
          </a:p>
          <a:p>
            <a:pPr>
              <a:lnSpc>
                <a:spcPts val="2110"/>
              </a:lnSpc>
            </a:pPr>
            <a:r>
              <a:rPr sz="1800" b="1" dirty="0">
                <a:latin typeface="Corbel"/>
                <a:cs typeface="Corbel"/>
              </a:rPr>
              <a:t>Cloud</a:t>
            </a:r>
            <a:r>
              <a:rPr sz="1800" b="1" spc="-60" dirty="0">
                <a:latin typeface="Corbel"/>
                <a:cs typeface="Corbel"/>
              </a:rPr>
              <a:t> </a:t>
            </a:r>
            <a:r>
              <a:rPr sz="1800" b="1" spc="-5" dirty="0">
                <a:latin typeface="Corbel"/>
                <a:cs typeface="Corbel"/>
              </a:rPr>
              <a:t>Platform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42785" y="3320287"/>
            <a:ext cx="11233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orbel"/>
                <a:cs typeface="Corbel"/>
              </a:rPr>
              <a:t>N</a:t>
            </a:r>
            <a:r>
              <a:rPr sz="2000" b="1" spc="-5" dirty="0">
                <a:latin typeface="Corbel"/>
                <a:cs typeface="Corbel"/>
              </a:rPr>
              <a:t>o</a:t>
            </a:r>
            <a:r>
              <a:rPr sz="2000" b="1" spc="-15" dirty="0">
                <a:latin typeface="Corbel"/>
                <a:cs typeface="Corbel"/>
              </a:rPr>
              <a:t>d</a:t>
            </a:r>
            <a:r>
              <a:rPr sz="2000" b="1" spc="5" dirty="0">
                <a:latin typeface="Corbel"/>
                <a:cs typeface="Corbel"/>
              </a:rPr>
              <a:t>e</a:t>
            </a:r>
            <a:r>
              <a:rPr sz="2000" b="1" dirty="0">
                <a:latin typeface="Corbel"/>
                <a:cs typeface="Corbel"/>
              </a:rPr>
              <a:t>-</a:t>
            </a:r>
            <a:r>
              <a:rPr sz="2000" b="1" spc="-5" dirty="0">
                <a:latin typeface="Corbel"/>
                <a:cs typeface="Corbel"/>
              </a:rPr>
              <a:t>R</a:t>
            </a:r>
            <a:r>
              <a:rPr sz="2000" b="1" dirty="0">
                <a:latin typeface="Corbel"/>
                <a:cs typeface="Corbel"/>
              </a:rPr>
              <a:t>e</a:t>
            </a:r>
            <a:r>
              <a:rPr sz="2000" b="1" spc="-5" dirty="0">
                <a:latin typeface="Corbel"/>
                <a:cs typeface="Corbel"/>
              </a:rPr>
              <a:t>d</a:t>
            </a:r>
            <a:endParaRPr sz="2000">
              <a:latin typeface="Corbel"/>
              <a:cs typeface="Corbe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92726" y="4671186"/>
            <a:ext cx="88963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ts val="2110"/>
              </a:lnSpc>
              <a:spcBef>
                <a:spcPts val="100"/>
              </a:spcBef>
            </a:pPr>
            <a:r>
              <a:rPr sz="1800" b="1" dirty="0">
                <a:latin typeface="Corbel"/>
                <a:cs typeface="Corbel"/>
              </a:rPr>
              <a:t>IoT</a:t>
            </a:r>
            <a:r>
              <a:rPr sz="1800" b="1" spc="-45" dirty="0">
                <a:latin typeface="Corbel"/>
                <a:cs typeface="Corbel"/>
              </a:rPr>
              <a:t> </a:t>
            </a:r>
            <a:r>
              <a:rPr sz="1800" b="1" dirty="0">
                <a:latin typeface="Corbel"/>
                <a:cs typeface="Corbel"/>
              </a:rPr>
              <a:t>IBM</a:t>
            </a:r>
            <a:endParaRPr sz="1800">
              <a:latin typeface="Corbel"/>
              <a:cs typeface="Corbel"/>
            </a:endParaRPr>
          </a:p>
          <a:p>
            <a:pPr>
              <a:lnSpc>
                <a:spcPts val="2110"/>
              </a:lnSpc>
            </a:pPr>
            <a:r>
              <a:rPr sz="1800" b="1" spc="-5" dirty="0">
                <a:latin typeface="Corbel"/>
                <a:cs typeface="Corbel"/>
              </a:rPr>
              <a:t>Platform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98930" y="5156200"/>
            <a:ext cx="1490980" cy="78232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915"/>
              </a:spcBef>
            </a:pPr>
            <a:r>
              <a:rPr sz="1800" b="1" spc="-5" dirty="0">
                <a:latin typeface="Corbel"/>
                <a:cs typeface="Corbel"/>
              </a:rPr>
              <a:t>Motor</a:t>
            </a:r>
            <a:r>
              <a:rPr sz="1800" b="1" spc="-30" dirty="0">
                <a:latin typeface="Corbel"/>
                <a:cs typeface="Corbel"/>
              </a:rPr>
              <a:t> </a:t>
            </a:r>
            <a:r>
              <a:rPr sz="1800" b="1" spc="-5" dirty="0">
                <a:latin typeface="Corbel"/>
                <a:cs typeface="Corbel"/>
              </a:rPr>
              <a:t>ON</a:t>
            </a:r>
            <a:endParaRPr sz="1800">
              <a:latin typeface="Corbel"/>
              <a:cs typeface="Corbel"/>
            </a:endParaRPr>
          </a:p>
          <a:p>
            <a:pPr marR="37465" algn="ctr">
              <a:lnSpc>
                <a:spcPct val="100000"/>
              </a:lnSpc>
              <a:spcBef>
                <a:spcPts val="25"/>
              </a:spcBef>
            </a:pPr>
            <a:r>
              <a:rPr sz="1800" b="1" spc="-5" dirty="0">
                <a:latin typeface="Corbel"/>
                <a:cs typeface="Corbel"/>
              </a:rPr>
              <a:t>/OFF</a:t>
            </a:r>
            <a:endParaRPr sz="18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51834" y="981075"/>
            <a:ext cx="8528050" cy="2015489"/>
            <a:chOff x="3251834" y="981075"/>
            <a:chExt cx="8528050" cy="20154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4339" y="981075"/>
              <a:ext cx="3725545" cy="20154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1834" y="2172969"/>
              <a:ext cx="4899660" cy="2565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77869" y="2238375"/>
              <a:ext cx="4721860" cy="76200"/>
            </a:xfrm>
            <a:custGeom>
              <a:avLst/>
              <a:gdLst/>
              <a:ahLst/>
              <a:cxnLst/>
              <a:rect l="l" t="t" r="r" b="b"/>
              <a:pathLst>
                <a:path w="4721859" h="76200">
                  <a:moveTo>
                    <a:pt x="4645659" y="0"/>
                  </a:moveTo>
                  <a:lnTo>
                    <a:pt x="4645659" y="76200"/>
                  </a:lnTo>
                  <a:lnTo>
                    <a:pt x="4706620" y="45720"/>
                  </a:lnTo>
                  <a:lnTo>
                    <a:pt x="4662805" y="45720"/>
                  </a:lnTo>
                  <a:lnTo>
                    <a:pt x="4665980" y="41910"/>
                  </a:lnTo>
                  <a:lnTo>
                    <a:pt x="4665980" y="33654"/>
                  </a:lnTo>
                  <a:lnTo>
                    <a:pt x="4662805" y="30479"/>
                  </a:lnTo>
                  <a:lnTo>
                    <a:pt x="4706620" y="30479"/>
                  </a:lnTo>
                  <a:lnTo>
                    <a:pt x="4645659" y="0"/>
                  </a:lnTo>
                  <a:close/>
                </a:path>
                <a:path w="4721859" h="76200">
                  <a:moveTo>
                    <a:pt x="4645659" y="30479"/>
                  </a:moveTo>
                  <a:lnTo>
                    <a:pt x="3809" y="30479"/>
                  </a:lnTo>
                  <a:lnTo>
                    <a:pt x="0" y="33654"/>
                  </a:lnTo>
                  <a:lnTo>
                    <a:pt x="0" y="41910"/>
                  </a:lnTo>
                  <a:lnTo>
                    <a:pt x="3809" y="45720"/>
                  </a:lnTo>
                  <a:lnTo>
                    <a:pt x="4645659" y="45720"/>
                  </a:lnTo>
                  <a:lnTo>
                    <a:pt x="4645659" y="30479"/>
                  </a:lnTo>
                  <a:close/>
                </a:path>
                <a:path w="4721859" h="76200">
                  <a:moveTo>
                    <a:pt x="4706620" y="30479"/>
                  </a:moveTo>
                  <a:lnTo>
                    <a:pt x="4662805" y="30479"/>
                  </a:lnTo>
                  <a:lnTo>
                    <a:pt x="4665980" y="33654"/>
                  </a:lnTo>
                  <a:lnTo>
                    <a:pt x="4665980" y="41910"/>
                  </a:lnTo>
                  <a:lnTo>
                    <a:pt x="4662805" y="45720"/>
                  </a:lnTo>
                  <a:lnTo>
                    <a:pt x="4706620" y="45720"/>
                  </a:lnTo>
                  <a:lnTo>
                    <a:pt x="4721859" y="38100"/>
                  </a:lnTo>
                  <a:lnTo>
                    <a:pt x="4706620" y="30479"/>
                  </a:lnTo>
                  <a:close/>
                </a:path>
              </a:pathLst>
            </a:custGeom>
            <a:solidFill>
              <a:srgbClr val="2E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899298" y="2849310"/>
            <a:ext cx="8498840" cy="3900804"/>
            <a:chOff x="2809875" y="2843529"/>
            <a:chExt cx="8498840" cy="39008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220" y="3152774"/>
              <a:ext cx="3960495" cy="23964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600" y="2843529"/>
              <a:ext cx="4444365" cy="7378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21000" y="2868929"/>
              <a:ext cx="4265930" cy="588645"/>
            </a:xfrm>
            <a:custGeom>
              <a:avLst/>
              <a:gdLst/>
              <a:ahLst/>
              <a:cxnLst/>
              <a:rect l="l" t="t" r="r" b="b"/>
              <a:pathLst>
                <a:path w="4265930" h="588645">
                  <a:moveTo>
                    <a:pt x="4189095" y="558800"/>
                  </a:moveTo>
                  <a:lnTo>
                    <a:pt x="4185284" y="588645"/>
                  </a:lnTo>
                  <a:lnTo>
                    <a:pt x="4265930" y="560705"/>
                  </a:lnTo>
                  <a:lnTo>
                    <a:pt x="4206240" y="560705"/>
                  </a:lnTo>
                  <a:lnTo>
                    <a:pt x="4189095" y="558800"/>
                  </a:lnTo>
                  <a:close/>
                </a:path>
                <a:path w="4265930" h="588645">
                  <a:moveTo>
                    <a:pt x="4191000" y="543560"/>
                  </a:moveTo>
                  <a:lnTo>
                    <a:pt x="4189095" y="558800"/>
                  </a:lnTo>
                  <a:lnTo>
                    <a:pt x="4206240" y="560705"/>
                  </a:lnTo>
                  <a:lnTo>
                    <a:pt x="4210050" y="557530"/>
                  </a:lnTo>
                  <a:lnTo>
                    <a:pt x="4210684" y="549275"/>
                  </a:lnTo>
                  <a:lnTo>
                    <a:pt x="4208145" y="545465"/>
                  </a:lnTo>
                  <a:lnTo>
                    <a:pt x="4191000" y="543560"/>
                  </a:lnTo>
                  <a:close/>
                </a:path>
                <a:path w="4265930" h="588645">
                  <a:moveTo>
                    <a:pt x="4194809" y="513080"/>
                  </a:moveTo>
                  <a:lnTo>
                    <a:pt x="4191000" y="543560"/>
                  </a:lnTo>
                  <a:lnTo>
                    <a:pt x="4208145" y="545465"/>
                  </a:lnTo>
                  <a:lnTo>
                    <a:pt x="4210684" y="549275"/>
                  </a:lnTo>
                  <a:lnTo>
                    <a:pt x="4210050" y="557530"/>
                  </a:lnTo>
                  <a:lnTo>
                    <a:pt x="4206240" y="560705"/>
                  </a:lnTo>
                  <a:lnTo>
                    <a:pt x="4265295" y="560705"/>
                  </a:lnTo>
                  <a:lnTo>
                    <a:pt x="4194809" y="513080"/>
                  </a:lnTo>
                  <a:close/>
                </a:path>
                <a:path w="4265930" h="588645">
                  <a:moveTo>
                    <a:pt x="5079" y="0"/>
                  </a:moveTo>
                  <a:lnTo>
                    <a:pt x="1269" y="3175"/>
                  </a:lnTo>
                  <a:lnTo>
                    <a:pt x="635" y="7620"/>
                  </a:lnTo>
                  <a:lnTo>
                    <a:pt x="0" y="11430"/>
                  </a:lnTo>
                  <a:lnTo>
                    <a:pt x="3175" y="15240"/>
                  </a:lnTo>
                  <a:lnTo>
                    <a:pt x="4189095" y="558800"/>
                  </a:lnTo>
                  <a:lnTo>
                    <a:pt x="4191000" y="543560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2E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664" y="4749797"/>
              <a:ext cx="3687444" cy="19945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875" y="3843019"/>
              <a:ext cx="1539239" cy="9817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34640" y="3867784"/>
              <a:ext cx="1362075" cy="803910"/>
            </a:xfrm>
            <a:custGeom>
              <a:avLst/>
              <a:gdLst/>
              <a:ahLst/>
              <a:cxnLst/>
              <a:rect l="l" t="t" r="r" b="b"/>
              <a:pathLst>
                <a:path w="1362075" h="803910">
                  <a:moveTo>
                    <a:pt x="1292225" y="772159"/>
                  </a:moveTo>
                  <a:lnTo>
                    <a:pt x="1276985" y="798194"/>
                  </a:lnTo>
                  <a:lnTo>
                    <a:pt x="1362075" y="803909"/>
                  </a:lnTo>
                  <a:lnTo>
                    <a:pt x="1346835" y="780414"/>
                  </a:lnTo>
                  <a:lnTo>
                    <a:pt x="1306830" y="780414"/>
                  </a:lnTo>
                  <a:lnTo>
                    <a:pt x="1303020" y="778509"/>
                  </a:lnTo>
                  <a:lnTo>
                    <a:pt x="1292225" y="772159"/>
                  </a:lnTo>
                  <a:close/>
                </a:path>
                <a:path w="1362075" h="803910">
                  <a:moveTo>
                    <a:pt x="1299845" y="758825"/>
                  </a:moveTo>
                  <a:lnTo>
                    <a:pt x="1292225" y="772160"/>
                  </a:lnTo>
                  <a:lnTo>
                    <a:pt x="1303020" y="778509"/>
                  </a:lnTo>
                  <a:lnTo>
                    <a:pt x="1306830" y="780414"/>
                  </a:lnTo>
                  <a:lnTo>
                    <a:pt x="1311275" y="779779"/>
                  </a:lnTo>
                  <a:lnTo>
                    <a:pt x="1313814" y="775969"/>
                  </a:lnTo>
                  <a:lnTo>
                    <a:pt x="1315719" y="772160"/>
                  </a:lnTo>
                  <a:lnTo>
                    <a:pt x="1314450" y="767714"/>
                  </a:lnTo>
                  <a:lnTo>
                    <a:pt x="1299845" y="758825"/>
                  </a:lnTo>
                  <a:close/>
                </a:path>
                <a:path w="1362075" h="803910">
                  <a:moveTo>
                    <a:pt x="1315720" y="732789"/>
                  </a:moveTo>
                  <a:lnTo>
                    <a:pt x="1299845" y="758825"/>
                  </a:lnTo>
                  <a:lnTo>
                    <a:pt x="1314450" y="767714"/>
                  </a:lnTo>
                  <a:lnTo>
                    <a:pt x="1315720" y="772159"/>
                  </a:lnTo>
                  <a:lnTo>
                    <a:pt x="1313814" y="775969"/>
                  </a:lnTo>
                  <a:lnTo>
                    <a:pt x="1311275" y="779779"/>
                  </a:lnTo>
                  <a:lnTo>
                    <a:pt x="1306830" y="780414"/>
                  </a:lnTo>
                  <a:lnTo>
                    <a:pt x="1346835" y="780414"/>
                  </a:lnTo>
                  <a:lnTo>
                    <a:pt x="1315720" y="732789"/>
                  </a:lnTo>
                  <a:close/>
                </a:path>
                <a:path w="1362075" h="803910">
                  <a:moveTo>
                    <a:pt x="8890" y="0"/>
                  </a:moveTo>
                  <a:lnTo>
                    <a:pt x="3810" y="1269"/>
                  </a:lnTo>
                  <a:lnTo>
                    <a:pt x="1905" y="5079"/>
                  </a:lnTo>
                  <a:lnTo>
                    <a:pt x="0" y="8254"/>
                  </a:lnTo>
                  <a:lnTo>
                    <a:pt x="1270" y="13334"/>
                  </a:lnTo>
                  <a:lnTo>
                    <a:pt x="1292225" y="772159"/>
                  </a:lnTo>
                  <a:lnTo>
                    <a:pt x="1299845" y="758825"/>
                  </a:lnTo>
                  <a:lnTo>
                    <a:pt x="12065" y="1904"/>
                  </a:lnTo>
                  <a:lnTo>
                    <a:pt x="8890" y="0"/>
                  </a:lnTo>
                  <a:close/>
                </a:path>
              </a:pathLst>
            </a:custGeom>
            <a:solidFill>
              <a:srgbClr val="2E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15186" y="774319"/>
            <a:ext cx="315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3.2 </a:t>
            </a:r>
            <a:r>
              <a:rPr sz="2400" spc="-5" dirty="0"/>
              <a:t>Software</a:t>
            </a:r>
            <a:r>
              <a:rPr sz="2400" spc="-100" dirty="0"/>
              <a:t> </a:t>
            </a:r>
            <a:r>
              <a:rPr sz="2400" spc="-5" dirty="0"/>
              <a:t>Designing: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563369" y="2076069"/>
            <a:ext cx="2600325" cy="193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Corbel"/>
                <a:cs typeface="Corbel"/>
              </a:rPr>
              <a:t>IBM</a:t>
            </a:r>
            <a:r>
              <a:rPr sz="2400" spc="-20" dirty="0">
                <a:latin typeface="Corbel"/>
                <a:cs typeface="Corbel"/>
              </a:rPr>
              <a:t> </a:t>
            </a:r>
            <a:r>
              <a:rPr sz="2400" spc="-5" dirty="0">
                <a:latin typeface="Corbel"/>
                <a:cs typeface="Corbel"/>
              </a:rPr>
              <a:t>cloud</a:t>
            </a:r>
            <a:endParaRPr sz="2400" dirty="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110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Corbel"/>
                <a:cs typeface="Corbel"/>
              </a:rPr>
              <a:t>Python</a:t>
            </a:r>
            <a:endParaRPr sz="2400" dirty="0">
              <a:latin typeface="Corbel"/>
              <a:cs typeface="Corbe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Corbel"/>
                <a:cs typeface="Corbel"/>
              </a:rPr>
              <a:t>Open weather</a:t>
            </a:r>
            <a:r>
              <a:rPr sz="2400" spc="-140" dirty="0">
                <a:latin typeface="Corbel"/>
                <a:cs typeface="Corbel"/>
              </a:rPr>
              <a:t> </a:t>
            </a:r>
            <a:r>
              <a:rPr sz="2400" spc="-10" dirty="0">
                <a:latin typeface="Corbel"/>
                <a:cs typeface="Corbel"/>
              </a:rPr>
              <a:t>API</a:t>
            </a:r>
            <a:endParaRPr sz="2400" dirty="0">
              <a:latin typeface="Corbel"/>
              <a:cs typeface="Corbel"/>
            </a:endParaRPr>
          </a:p>
          <a:p>
            <a:pPr marL="360045" indent="-347980">
              <a:lnSpc>
                <a:spcPct val="100000"/>
              </a:lnSpc>
              <a:spcBef>
                <a:spcPts val="1105"/>
              </a:spcBef>
              <a:buClr>
                <a:srgbClr val="1285C3"/>
              </a:buClr>
              <a:buSzPct val="143750"/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2400" dirty="0">
                <a:latin typeface="Corbel"/>
                <a:cs typeface="Corbel"/>
              </a:rPr>
              <a:t>Node</a:t>
            </a:r>
            <a:r>
              <a:rPr lang="en-IN" sz="2400" dirty="0">
                <a:latin typeface="Corbel"/>
                <a:cs typeface="Corbel"/>
              </a:rPr>
              <a:t>-Red</a:t>
            </a:r>
            <a:endParaRPr sz="2400" dirty="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8610" y="2515057"/>
            <a:ext cx="2625090" cy="147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815"/>
              </a:lnSpc>
              <a:spcBef>
                <a:spcPts val="95"/>
              </a:spcBef>
            </a:pPr>
            <a:r>
              <a:rPr sz="3200" b="1" spc="-15" dirty="0">
                <a:latin typeface="Corbel"/>
                <a:cs typeface="Corbel"/>
              </a:rPr>
              <a:t>4.</a:t>
            </a:r>
            <a:endParaRPr sz="3200">
              <a:latin typeface="Corbel"/>
              <a:cs typeface="Corbel"/>
            </a:endParaRPr>
          </a:p>
          <a:p>
            <a:pPr marL="12700" marR="5080" indent="-1270" algn="ctr">
              <a:lnSpc>
                <a:spcPts val="3820"/>
              </a:lnSpc>
              <a:spcBef>
                <a:spcPts val="120"/>
              </a:spcBef>
            </a:pPr>
            <a:r>
              <a:rPr sz="3200" b="1" spc="-5" dirty="0">
                <a:latin typeface="Corbel"/>
                <a:cs typeface="Corbel"/>
              </a:rPr>
              <a:t>Experimental  Investi</a:t>
            </a:r>
            <a:r>
              <a:rPr sz="3200" b="1" spc="5" dirty="0">
                <a:latin typeface="Corbel"/>
                <a:cs typeface="Corbel"/>
              </a:rPr>
              <a:t>g</a:t>
            </a:r>
            <a:r>
              <a:rPr sz="3200" b="1" spc="-20" dirty="0">
                <a:latin typeface="Corbel"/>
                <a:cs typeface="Corbel"/>
              </a:rPr>
              <a:t>at</a:t>
            </a:r>
            <a:r>
              <a:rPr sz="3200" b="1" spc="-5" dirty="0">
                <a:latin typeface="Corbel"/>
                <a:cs typeface="Corbel"/>
              </a:rPr>
              <a:t>io</a:t>
            </a:r>
            <a:r>
              <a:rPr sz="3200" b="1" spc="20" dirty="0">
                <a:latin typeface="Corbel"/>
                <a:cs typeface="Corbel"/>
              </a:rPr>
              <a:t>n</a:t>
            </a:r>
            <a:r>
              <a:rPr sz="3200" b="1" spc="-15" dirty="0">
                <a:latin typeface="Corbel"/>
                <a:cs typeface="Corbel"/>
              </a:rPr>
              <a:t>s</a:t>
            </a:r>
            <a:r>
              <a:rPr sz="3200" b="1" spc="-5" dirty="0">
                <a:latin typeface="Corbel"/>
                <a:cs typeface="Corbel"/>
              </a:rPr>
              <a:t>:</a:t>
            </a:r>
            <a:endParaRPr sz="3200">
              <a:latin typeface="Corbel"/>
              <a:cs typeface="Corbe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7729" y="478281"/>
            <a:ext cx="6689725" cy="27654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99085" marR="5080" indent="-287020">
              <a:lnSpc>
                <a:spcPct val="89800"/>
              </a:lnSpc>
              <a:spcBef>
                <a:spcPts val="295"/>
              </a:spcBef>
              <a:buClr>
                <a:srgbClr val="1285C3"/>
              </a:buClr>
              <a:buSzPct val="14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Corbel"/>
                <a:cs typeface="Corbel"/>
              </a:rPr>
              <a:t>Support </a:t>
            </a:r>
            <a:r>
              <a:rPr sz="1500" spc="5" dirty="0">
                <a:latin typeface="Corbel"/>
                <a:cs typeface="Corbel"/>
              </a:rPr>
              <a:t>for </a:t>
            </a:r>
            <a:r>
              <a:rPr sz="1500" spc="-5" dirty="0">
                <a:latin typeface="Corbel"/>
                <a:cs typeface="Corbel"/>
              </a:rPr>
              <a:t>virtually </a:t>
            </a:r>
            <a:r>
              <a:rPr sz="1500" spc="5" dirty="0">
                <a:latin typeface="Corbel"/>
                <a:cs typeface="Corbel"/>
              </a:rPr>
              <a:t>any </a:t>
            </a:r>
            <a:r>
              <a:rPr sz="1500" spc="-10" dirty="0">
                <a:latin typeface="Corbel"/>
                <a:cs typeface="Corbel"/>
              </a:rPr>
              <a:t>IoT </a:t>
            </a:r>
            <a:r>
              <a:rPr sz="1500" spc="-5" dirty="0">
                <a:latin typeface="Corbel"/>
                <a:cs typeface="Corbel"/>
              </a:rPr>
              <a:t>device: </a:t>
            </a:r>
            <a:r>
              <a:rPr sz="1500" spc="-10" dirty="0">
                <a:latin typeface="Corbel"/>
                <a:cs typeface="Corbel"/>
              </a:rPr>
              <a:t>The </a:t>
            </a:r>
            <a:r>
              <a:rPr sz="1500" spc="-15" dirty="0">
                <a:latin typeface="Corbel"/>
                <a:cs typeface="Corbel"/>
              </a:rPr>
              <a:t>key </a:t>
            </a:r>
            <a:r>
              <a:rPr sz="1500" spc="-5" dirty="0">
                <a:latin typeface="Corbel"/>
                <a:cs typeface="Corbel"/>
              </a:rPr>
              <a:t>challenge that </a:t>
            </a:r>
            <a:r>
              <a:rPr sz="1500" spc="5" dirty="0">
                <a:latin typeface="Corbel"/>
                <a:cs typeface="Corbel"/>
              </a:rPr>
              <a:t>we </a:t>
            </a:r>
            <a:r>
              <a:rPr sz="1500" spc="-5" dirty="0">
                <a:latin typeface="Corbel"/>
                <a:cs typeface="Corbel"/>
              </a:rPr>
              <a:t>faced </a:t>
            </a:r>
            <a:r>
              <a:rPr sz="1500" spc="5" dirty="0">
                <a:latin typeface="Corbel"/>
                <a:cs typeface="Corbel"/>
              </a:rPr>
              <a:t>in  </a:t>
            </a:r>
            <a:r>
              <a:rPr sz="1500" dirty="0">
                <a:latin typeface="Corbel"/>
                <a:cs typeface="Corbel"/>
              </a:rPr>
              <a:t>developing </a:t>
            </a:r>
            <a:r>
              <a:rPr sz="1500" spc="5" dirty="0">
                <a:latin typeface="Corbel"/>
                <a:cs typeface="Corbel"/>
              </a:rPr>
              <a:t>the </a:t>
            </a:r>
            <a:r>
              <a:rPr sz="1500" spc="-5" dirty="0">
                <a:latin typeface="Corbel"/>
                <a:cs typeface="Corbel"/>
              </a:rPr>
              <a:t>SmartFarmNet </a:t>
            </a:r>
            <a:r>
              <a:rPr sz="1500" spc="-10" dirty="0">
                <a:latin typeface="Corbel"/>
                <a:cs typeface="Corbel"/>
              </a:rPr>
              <a:t>platform </a:t>
            </a:r>
            <a:r>
              <a:rPr sz="1500" spc="-5" dirty="0">
                <a:latin typeface="Corbel"/>
                <a:cs typeface="Corbel"/>
              </a:rPr>
              <a:t>was managing </a:t>
            </a:r>
            <a:r>
              <a:rPr sz="1500" dirty="0">
                <a:latin typeface="Corbel"/>
                <a:cs typeface="Corbel"/>
              </a:rPr>
              <a:t>the </a:t>
            </a:r>
            <a:r>
              <a:rPr sz="1500" spc="-5" dirty="0">
                <a:latin typeface="Corbel"/>
                <a:cs typeface="Corbel"/>
              </a:rPr>
              <a:t>plethora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spc="-10" dirty="0">
                <a:latin typeface="Corbel"/>
                <a:cs typeface="Corbel"/>
              </a:rPr>
              <a:t>Internet </a:t>
            </a:r>
            <a:r>
              <a:rPr sz="1500" spc="-5" dirty="0">
                <a:latin typeface="Corbel"/>
                <a:cs typeface="Corbel"/>
              </a:rPr>
              <a:t>of  Things devices, ranging from wireless </a:t>
            </a:r>
            <a:r>
              <a:rPr sz="1500" spc="-10" dirty="0">
                <a:latin typeface="Corbel"/>
                <a:cs typeface="Corbel"/>
              </a:rPr>
              <a:t>sensor </a:t>
            </a:r>
            <a:r>
              <a:rPr sz="1500" spc="-5" dirty="0">
                <a:latin typeface="Corbel"/>
                <a:cs typeface="Corbel"/>
              </a:rPr>
              <a:t>networks </a:t>
            </a:r>
            <a:r>
              <a:rPr sz="1500" dirty="0">
                <a:latin typeface="Corbel"/>
                <a:cs typeface="Corbel"/>
              </a:rPr>
              <a:t>to </a:t>
            </a:r>
            <a:r>
              <a:rPr sz="1500" spc="-5" dirty="0">
                <a:latin typeface="Corbel"/>
                <a:cs typeface="Corbel"/>
              </a:rPr>
              <a:t>mobile </a:t>
            </a:r>
            <a:r>
              <a:rPr sz="1500" dirty="0">
                <a:latin typeface="Corbel"/>
                <a:cs typeface="Corbel"/>
              </a:rPr>
              <a:t>smart </a:t>
            </a:r>
            <a:r>
              <a:rPr sz="1500" spc="-5" dirty="0">
                <a:latin typeface="Corbel"/>
                <a:cs typeface="Corbel"/>
              </a:rPr>
              <a:t>phones </a:t>
            </a:r>
            <a:r>
              <a:rPr sz="1500" dirty="0">
                <a:latin typeface="Corbel"/>
                <a:cs typeface="Corbel"/>
              </a:rPr>
              <a:t>to  </a:t>
            </a:r>
            <a:r>
              <a:rPr sz="1500" spc="-5" dirty="0">
                <a:latin typeface="Corbel"/>
                <a:cs typeface="Corbel"/>
              </a:rPr>
              <a:t>cameras,</a:t>
            </a:r>
            <a:r>
              <a:rPr sz="1500" spc="15" dirty="0">
                <a:latin typeface="Corbel"/>
                <a:cs typeface="Corbel"/>
              </a:rPr>
              <a:t> </a:t>
            </a:r>
            <a:r>
              <a:rPr sz="1500" spc="-10" dirty="0">
                <a:latin typeface="Corbel"/>
                <a:cs typeface="Corbel"/>
              </a:rPr>
              <a:t>etc</a:t>
            </a:r>
            <a:endParaRPr sz="1500">
              <a:latin typeface="Corbel"/>
              <a:cs typeface="Corbel"/>
            </a:endParaRPr>
          </a:p>
          <a:p>
            <a:pPr marL="299085" marR="302260" indent="-287020">
              <a:lnSpc>
                <a:spcPts val="1580"/>
              </a:lnSpc>
              <a:spcBef>
                <a:spcPts val="1050"/>
              </a:spcBef>
              <a:buClr>
                <a:srgbClr val="1285C3"/>
              </a:buClr>
              <a:buSzPct val="14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Corbel"/>
                <a:cs typeface="Corbel"/>
              </a:rPr>
              <a:t>Provide </a:t>
            </a:r>
            <a:r>
              <a:rPr sz="1500" spc="-5" dirty="0">
                <a:latin typeface="Corbel"/>
                <a:cs typeface="Corbel"/>
              </a:rPr>
              <a:t>rapid analysis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dirty="0">
                <a:latin typeface="Corbel"/>
                <a:cs typeface="Corbel"/>
              </a:rPr>
              <a:t>data </a:t>
            </a:r>
            <a:r>
              <a:rPr sz="1500" spc="5" dirty="0">
                <a:latin typeface="Corbel"/>
                <a:cs typeface="Corbel"/>
              </a:rPr>
              <a:t>in </a:t>
            </a:r>
            <a:r>
              <a:rPr sz="1500" spc="-5" dirty="0">
                <a:latin typeface="Corbel"/>
                <a:cs typeface="Corbel"/>
              </a:rPr>
              <a:t>real-time: One fundamental challenge </a:t>
            </a:r>
            <a:r>
              <a:rPr sz="1500" dirty="0">
                <a:latin typeface="Corbel"/>
                <a:cs typeface="Corbel"/>
              </a:rPr>
              <a:t>that  </a:t>
            </a:r>
            <a:r>
              <a:rPr sz="1500" spc="-5" dirty="0">
                <a:latin typeface="Corbel"/>
                <a:cs typeface="Corbel"/>
              </a:rPr>
              <a:t>underpinned most IoT platforms </a:t>
            </a:r>
            <a:r>
              <a:rPr sz="1500" spc="5" dirty="0">
                <a:latin typeface="Corbel"/>
                <a:cs typeface="Corbel"/>
              </a:rPr>
              <a:t>was </a:t>
            </a:r>
            <a:r>
              <a:rPr sz="1500" spc="15" dirty="0">
                <a:latin typeface="Corbel"/>
                <a:cs typeface="Corbel"/>
              </a:rPr>
              <a:t>in </a:t>
            </a:r>
            <a:r>
              <a:rPr sz="1500" dirty="0">
                <a:latin typeface="Corbel"/>
                <a:cs typeface="Corbel"/>
              </a:rPr>
              <a:t>their </a:t>
            </a:r>
            <a:r>
              <a:rPr sz="1500" spc="-5" dirty="0">
                <a:latin typeface="Corbel"/>
                <a:cs typeface="Corbel"/>
              </a:rPr>
              <a:t>ability </a:t>
            </a:r>
            <a:r>
              <a:rPr sz="1500" dirty="0">
                <a:latin typeface="Corbel"/>
                <a:cs typeface="Corbel"/>
              </a:rPr>
              <a:t>to </a:t>
            </a:r>
            <a:r>
              <a:rPr sz="1500" spc="-5" dirty="0">
                <a:latin typeface="Corbel"/>
                <a:cs typeface="Corbel"/>
              </a:rPr>
              <a:t>perform fast analysis </a:t>
            </a:r>
            <a:r>
              <a:rPr sz="1500" spc="5" dirty="0">
                <a:latin typeface="Corbel"/>
                <a:cs typeface="Corbel"/>
              </a:rPr>
              <a:t>of  </a:t>
            </a:r>
            <a:r>
              <a:rPr sz="1500" dirty="0">
                <a:latin typeface="Corbel"/>
                <a:cs typeface="Corbel"/>
              </a:rPr>
              <a:t>data over </a:t>
            </a:r>
            <a:r>
              <a:rPr sz="1500" spc="5" dirty="0">
                <a:latin typeface="Corbel"/>
                <a:cs typeface="Corbel"/>
              </a:rPr>
              <a:t>a </a:t>
            </a:r>
            <a:r>
              <a:rPr sz="1500" dirty="0">
                <a:latin typeface="Corbel"/>
                <a:cs typeface="Corbel"/>
              </a:rPr>
              <a:t>large </a:t>
            </a:r>
            <a:r>
              <a:rPr sz="1500" spc="-5" dirty="0">
                <a:latin typeface="Corbel"/>
                <a:cs typeface="Corbel"/>
              </a:rPr>
              <a:t>number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spc="-5" dirty="0">
                <a:latin typeface="Corbel"/>
                <a:cs typeface="Corbel"/>
              </a:rPr>
              <a:t>sensor data</a:t>
            </a:r>
            <a:r>
              <a:rPr sz="1500" spc="-120" dirty="0">
                <a:latin typeface="Corbel"/>
                <a:cs typeface="Corbel"/>
              </a:rPr>
              <a:t> </a:t>
            </a:r>
            <a:r>
              <a:rPr sz="1500" dirty="0">
                <a:latin typeface="Corbel"/>
                <a:cs typeface="Corbel"/>
              </a:rPr>
              <a:t>streams</a:t>
            </a:r>
            <a:endParaRPr sz="1500">
              <a:latin typeface="Corbel"/>
              <a:cs typeface="Corbel"/>
            </a:endParaRPr>
          </a:p>
          <a:p>
            <a:pPr marL="299085" marR="142875" indent="-287020">
              <a:lnSpc>
                <a:spcPct val="90000"/>
              </a:lnSpc>
              <a:spcBef>
                <a:spcPts val="1015"/>
              </a:spcBef>
              <a:buClr>
                <a:srgbClr val="1285C3"/>
              </a:buClr>
              <a:buSzPct val="14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5" dirty="0">
                <a:latin typeface="Corbel"/>
                <a:cs typeface="Corbel"/>
              </a:rPr>
              <a:t>visualisation and analysis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dirty="0">
                <a:latin typeface="Corbel"/>
                <a:cs typeface="Corbel"/>
              </a:rPr>
              <a:t>data: The </a:t>
            </a:r>
            <a:r>
              <a:rPr sz="1500" spc="-5" dirty="0">
                <a:latin typeface="Corbel"/>
                <a:cs typeface="Corbel"/>
              </a:rPr>
              <a:t>design </a:t>
            </a:r>
            <a:r>
              <a:rPr sz="1500" dirty="0">
                <a:latin typeface="Corbel"/>
                <a:cs typeface="Corbel"/>
              </a:rPr>
              <a:t>objective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spc="-5" dirty="0">
                <a:latin typeface="Corbel"/>
                <a:cs typeface="Corbel"/>
              </a:rPr>
              <a:t>SmartFarmNet was </a:t>
            </a:r>
            <a:r>
              <a:rPr sz="1500" spc="-10" dirty="0">
                <a:latin typeface="Corbel"/>
                <a:cs typeface="Corbel"/>
              </a:rPr>
              <a:t>to  </a:t>
            </a:r>
            <a:r>
              <a:rPr sz="1500" dirty="0">
                <a:latin typeface="Corbel"/>
                <a:cs typeface="Corbel"/>
              </a:rPr>
              <a:t>empower its users </a:t>
            </a:r>
            <a:r>
              <a:rPr sz="1500" spc="5" dirty="0">
                <a:latin typeface="Corbel"/>
                <a:cs typeface="Corbel"/>
              </a:rPr>
              <a:t>by </a:t>
            </a:r>
            <a:r>
              <a:rPr sz="1500" spc="-5" dirty="0">
                <a:latin typeface="Corbel"/>
                <a:cs typeface="Corbel"/>
              </a:rPr>
              <a:t>providing standard tools combined </a:t>
            </a:r>
            <a:r>
              <a:rPr sz="1500" spc="-10" dirty="0">
                <a:latin typeface="Corbel"/>
                <a:cs typeface="Corbel"/>
              </a:rPr>
              <a:t>with </a:t>
            </a:r>
            <a:r>
              <a:rPr sz="1500" spc="5" dirty="0">
                <a:latin typeface="Corbel"/>
                <a:cs typeface="Corbel"/>
              </a:rPr>
              <a:t>a </a:t>
            </a:r>
            <a:r>
              <a:rPr sz="1500" spc="-5" dirty="0">
                <a:latin typeface="Corbel"/>
                <a:cs typeface="Corbel"/>
              </a:rPr>
              <a:t>flexible </a:t>
            </a:r>
            <a:r>
              <a:rPr sz="1500" spc="5" dirty="0">
                <a:latin typeface="Corbel"/>
                <a:cs typeface="Corbel"/>
              </a:rPr>
              <a:t>and  </a:t>
            </a:r>
            <a:r>
              <a:rPr sz="1500" spc="-5" dirty="0">
                <a:latin typeface="Corbel"/>
                <a:cs typeface="Corbel"/>
              </a:rPr>
              <a:t>powerful </a:t>
            </a:r>
            <a:r>
              <a:rPr sz="1500" spc="-10" dirty="0">
                <a:latin typeface="Corbel"/>
                <a:cs typeface="Corbel"/>
              </a:rPr>
              <a:t>API. </a:t>
            </a:r>
            <a:r>
              <a:rPr sz="1500" dirty="0">
                <a:latin typeface="Corbel"/>
                <a:cs typeface="Corbel"/>
              </a:rPr>
              <a:t>By </a:t>
            </a:r>
            <a:r>
              <a:rPr sz="1500" spc="-5" dirty="0">
                <a:latin typeface="Corbel"/>
                <a:cs typeface="Corbel"/>
              </a:rPr>
              <a:t>employing </a:t>
            </a:r>
            <a:r>
              <a:rPr sz="1500" spc="5" dirty="0">
                <a:latin typeface="Corbel"/>
                <a:cs typeface="Corbel"/>
              </a:rPr>
              <a:t>a </a:t>
            </a:r>
            <a:r>
              <a:rPr sz="1500" spc="-5" dirty="0">
                <a:latin typeface="Corbel"/>
                <a:cs typeface="Corbel"/>
              </a:rPr>
              <a:t>do-it-yourself approach, SmartFarmNet </a:t>
            </a:r>
            <a:r>
              <a:rPr sz="1500" spc="5" dirty="0">
                <a:latin typeface="Corbel"/>
                <a:cs typeface="Corbel"/>
              </a:rPr>
              <a:t>has  </a:t>
            </a:r>
            <a:r>
              <a:rPr sz="1500" dirty="0">
                <a:latin typeface="Corbel"/>
                <a:cs typeface="Corbel"/>
              </a:rPr>
              <a:t>reached </a:t>
            </a:r>
            <a:r>
              <a:rPr sz="1500" spc="5" dirty="0">
                <a:latin typeface="Corbel"/>
                <a:cs typeface="Corbel"/>
              </a:rPr>
              <a:t>a </a:t>
            </a:r>
            <a:r>
              <a:rPr sz="1500" dirty="0">
                <a:latin typeface="Corbel"/>
                <a:cs typeface="Corbel"/>
              </a:rPr>
              <a:t>wider </a:t>
            </a:r>
            <a:r>
              <a:rPr sz="1500" spc="-5" dirty="0">
                <a:latin typeface="Corbel"/>
                <a:cs typeface="Corbel"/>
              </a:rPr>
              <a:t>set </a:t>
            </a:r>
            <a:r>
              <a:rPr sz="1500" spc="5" dirty="0">
                <a:latin typeface="Corbel"/>
                <a:cs typeface="Corbel"/>
              </a:rPr>
              <a:t>of </a:t>
            </a:r>
            <a:r>
              <a:rPr sz="1500" dirty="0">
                <a:latin typeface="Corbel"/>
                <a:cs typeface="Corbel"/>
              </a:rPr>
              <a:t>users </a:t>
            </a:r>
            <a:r>
              <a:rPr sz="1500" spc="-5" dirty="0">
                <a:latin typeface="Corbel"/>
                <a:cs typeface="Corbel"/>
              </a:rPr>
              <a:t>and </a:t>
            </a:r>
            <a:r>
              <a:rPr sz="1500" spc="-10" dirty="0">
                <a:latin typeface="Corbel"/>
                <a:cs typeface="Corbel"/>
              </a:rPr>
              <a:t>enabled </a:t>
            </a:r>
            <a:r>
              <a:rPr sz="1500" dirty="0">
                <a:latin typeface="Corbel"/>
                <a:cs typeface="Corbel"/>
              </a:rPr>
              <a:t>them </a:t>
            </a:r>
            <a:r>
              <a:rPr sz="1500" spc="-10" dirty="0">
                <a:latin typeface="Corbel"/>
                <a:cs typeface="Corbel"/>
              </a:rPr>
              <a:t>to </a:t>
            </a:r>
            <a:r>
              <a:rPr sz="1500" dirty="0">
                <a:latin typeface="Corbel"/>
                <a:cs typeface="Corbel"/>
              </a:rPr>
              <a:t>collect crop </a:t>
            </a:r>
            <a:r>
              <a:rPr sz="1500" spc="-5" dirty="0">
                <a:latin typeface="Corbel"/>
                <a:cs typeface="Corbel"/>
              </a:rPr>
              <a:t>performance data  </a:t>
            </a:r>
            <a:r>
              <a:rPr sz="1500" dirty="0">
                <a:latin typeface="Corbel"/>
                <a:cs typeface="Corbel"/>
              </a:rPr>
              <a:t>with </a:t>
            </a:r>
            <a:r>
              <a:rPr sz="1500" spc="5" dirty="0">
                <a:latin typeface="Corbel"/>
                <a:cs typeface="Corbel"/>
              </a:rPr>
              <a:t>any</a:t>
            </a:r>
            <a:r>
              <a:rPr sz="1500" dirty="0">
                <a:latin typeface="Corbel"/>
                <a:cs typeface="Corbel"/>
              </a:rPr>
              <a:t> </a:t>
            </a:r>
            <a:r>
              <a:rPr sz="1500" spc="-5" dirty="0">
                <a:latin typeface="Corbel"/>
                <a:cs typeface="Corbel"/>
              </a:rPr>
              <a:t>sensor(s)</a:t>
            </a:r>
            <a:endParaRPr sz="150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8503" y="4041647"/>
            <a:ext cx="3563111" cy="18562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981565" y="4023995"/>
            <a:ext cx="1260475" cy="1880870"/>
            <a:chOff x="9981565" y="4023995"/>
            <a:chExt cx="1260475" cy="18808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7760" y="4060190"/>
              <a:ext cx="1186179" cy="18059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1565" y="4023995"/>
              <a:ext cx="1260475" cy="188086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957445" y="4023995"/>
            <a:ext cx="1251585" cy="1880870"/>
            <a:chOff x="4957445" y="4023995"/>
            <a:chExt cx="1251585" cy="18808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3640" y="4060190"/>
              <a:ext cx="1176655" cy="18059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7445" y="4023995"/>
              <a:ext cx="1251585" cy="1880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3369" y="121361"/>
            <a:ext cx="381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Corbel"/>
                <a:cs typeface="Corbel"/>
              </a:rPr>
              <a:t>5.</a:t>
            </a:r>
            <a:endParaRPr sz="3600">
              <a:latin typeface="Corbel"/>
              <a:cs typeface="Corbe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1985" y="118313"/>
            <a:ext cx="2130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Flo</a:t>
            </a:r>
            <a:r>
              <a:rPr sz="3600" spc="-15" dirty="0"/>
              <a:t>w</a:t>
            </a:r>
            <a:r>
              <a:rPr sz="3600" dirty="0"/>
              <a:t>ch</a:t>
            </a:r>
            <a:r>
              <a:rPr sz="3600" spc="-15" dirty="0"/>
              <a:t>ar</a:t>
            </a:r>
            <a:r>
              <a:rPr sz="3600" spc="-5" dirty="0"/>
              <a:t>t: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827779" y="810259"/>
            <a:ext cx="5317490" cy="5919470"/>
            <a:chOff x="3827779" y="810259"/>
            <a:chExt cx="5317490" cy="59194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7779" y="810259"/>
              <a:ext cx="5317489" cy="59194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0184" y="1002029"/>
              <a:ext cx="4947285" cy="5549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1466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Arial Black</vt:lpstr>
      <vt:lpstr>Cambria</vt:lpstr>
      <vt:lpstr>Corbel</vt:lpstr>
      <vt:lpstr>Bradley Hand ITC</vt:lpstr>
      <vt:lpstr>Office Theme</vt:lpstr>
      <vt:lpstr>Smart Agriculture System Using IoT</vt:lpstr>
      <vt:lpstr>1.1 Overview:</vt:lpstr>
      <vt:lpstr>1.2 Purpose: The main aim of this project is to turn on and off water pump from anywhere  using mobile phone.</vt:lpstr>
      <vt:lpstr>Literature survey:</vt:lpstr>
      <vt:lpstr>2.2 Proposed Solutions:</vt:lpstr>
      <vt:lpstr>Theoretical Analysis:</vt:lpstr>
      <vt:lpstr>3.2 Software Designing:</vt:lpstr>
      <vt:lpstr>PowerPoint Presentation</vt:lpstr>
      <vt:lpstr>Flowchart:</vt:lpstr>
      <vt:lpstr>6. Result:</vt:lpstr>
      <vt:lpstr>7. Advantages:</vt:lpstr>
      <vt:lpstr>Disadvantages:</vt:lpstr>
      <vt:lpstr>8. Applications:</vt:lpstr>
      <vt:lpstr>9. Conclusion:</vt:lpstr>
      <vt:lpstr>10. Future Scope: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Agriculture System Using IoT</dc:title>
  <cp:lastModifiedBy>45314802818</cp:lastModifiedBy>
  <cp:revision>6</cp:revision>
  <dcterms:created xsi:type="dcterms:W3CDTF">2020-09-26T21:20:38Z</dcterms:created>
  <dcterms:modified xsi:type="dcterms:W3CDTF">2021-01-11T07:40:25Z</dcterms:modified>
</cp:coreProperties>
</file>